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9" r:id="rId5"/>
    <p:sldId id="349" r:id="rId6"/>
    <p:sldId id="345" r:id="rId7"/>
    <p:sldId id="260" r:id="rId8"/>
    <p:sldId id="357" r:id="rId9"/>
    <p:sldId id="261" r:id="rId10"/>
    <p:sldId id="356" r:id="rId11"/>
    <p:sldId id="267" r:id="rId12"/>
    <p:sldId id="262" r:id="rId13"/>
    <p:sldId id="263" r:id="rId14"/>
    <p:sldId id="265" r:id="rId15"/>
    <p:sldId id="336" r:id="rId16"/>
    <p:sldId id="335" r:id="rId17"/>
    <p:sldId id="338" r:id="rId18"/>
    <p:sldId id="337" r:id="rId19"/>
    <p:sldId id="352" r:id="rId20"/>
    <p:sldId id="355" r:id="rId21"/>
    <p:sldId id="340" r:id="rId22"/>
    <p:sldId id="341" r:id="rId23"/>
    <p:sldId id="34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718"/>
    <a:srgbClr val="4D4D4F"/>
    <a:srgbClr val="3B2314"/>
    <a:srgbClr val="C14D2B"/>
    <a:srgbClr val="E4A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14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66AED-28B0-4430-9D9D-861159020739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8A4E62-1FF3-4111-86B9-5D7FCD22CDF9}">
      <dgm:prSet/>
      <dgm:spPr/>
      <dgm:t>
        <a:bodyPr/>
        <a:lstStyle/>
        <a:p>
          <a:r>
            <a:rPr lang="en-US" b="1" dirty="0"/>
            <a:t>Engage Vulnerable Populations in Planning</a:t>
          </a:r>
          <a:endParaRPr lang="en-US" dirty="0"/>
        </a:p>
      </dgm:t>
    </dgm:pt>
    <dgm:pt modelId="{00EBE2E6-720A-4019-A1D9-6D8BED1CB0BB}" type="parTrans" cxnId="{5E287616-21C1-49D7-8E37-BC869304C91D}">
      <dgm:prSet/>
      <dgm:spPr/>
      <dgm:t>
        <a:bodyPr/>
        <a:lstStyle/>
        <a:p>
          <a:endParaRPr lang="en-US"/>
        </a:p>
      </dgm:t>
    </dgm:pt>
    <dgm:pt modelId="{52184A91-ACEB-4A2C-8D7D-00FA7BC46E97}" type="sibTrans" cxnId="{5E287616-21C1-49D7-8E37-BC869304C91D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E279870-CDB8-4F94-ACC6-C0741A029B2E}">
      <dgm:prSet/>
      <dgm:spPr/>
      <dgm:t>
        <a:bodyPr/>
        <a:lstStyle/>
        <a:p>
          <a:r>
            <a:rPr lang="en-US" b="1" dirty="0"/>
            <a:t>Multiple Emergency Communication Methods</a:t>
          </a:r>
          <a:endParaRPr lang="en-US" dirty="0"/>
        </a:p>
      </dgm:t>
    </dgm:pt>
    <dgm:pt modelId="{4B1F4223-63D4-4DA6-A351-53958F0AAADC}" type="parTrans" cxnId="{836DFF90-5FFA-4052-923F-F22AF6EE2378}">
      <dgm:prSet/>
      <dgm:spPr/>
      <dgm:t>
        <a:bodyPr/>
        <a:lstStyle/>
        <a:p>
          <a:endParaRPr lang="en-US"/>
        </a:p>
      </dgm:t>
    </dgm:pt>
    <dgm:pt modelId="{DDDEFFBE-658D-4BBD-9075-E936E326EC8B}" type="sibTrans" cxnId="{836DFF90-5FFA-4052-923F-F22AF6EE2378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A067FE2-1238-4D6C-A575-38864161493C}">
      <dgm:prSet/>
      <dgm:spPr/>
      <dgm:t>
        <a:bodyPr/>
        <a:lstStyle/>
        <a:p>
          <a:r>
            <a:rPr lang="en-US" b="1" dirty="0"/>
            <a:t>Transportation, Evac. Routes</a:t>
          </a:r>
          <a:endParaRPr lang="en-US" dirty="0"/>
        </a:p>
      </dgm:t>
    </dgm:pt>
    <dgm:pt modelId="{724DEA1E-38D6-4F7D-8D93-F7F5818D432B}" type="parTrans" cxnId="{B06A2BA6-7302-4E14-9D71-3578868D1BCA}">
      <dgm:prSet/>
      <dgm:spPr/>
      <dgm:t>
        <a:bodyPr/>
        <a:lstStyle/>
        <a:p>
          <a:endParaRPr lang="en-US"/>
        </a:p>
      </dgm:t>
    </dgm:pt>
    <dgm:pt modelId="{073E9BE8-ACD7-4C67-80D9-B2B6E05702C5}" type="sibTrans" cxnId="{B06A2BA6-7302-4E14-9D71-3578868D1BC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EA5F5A6-1648-44E8-96B4-B80136BC8BD0}">
      <dgm:prSet/>
      <dgm:spPr/>
      <dgm:t>
        <a:bodyPr/>
        <a:lstStyle/>
        <a:p>
          <a:r>
            <a:rPr lang="en-US" b="1" dirty="0"/>
            <a:t>Affordable Housing/ Policy to Support Recovery</a:t>
          </a:r>
          <a:endParaRPr lang="en-US" dirty="0"/>
        </a:p>
      </dgm:t>
    </dgm:pt>
    <dgm:pt modelId="{F8D3A46A-5735-468A-8932-F2939AC95207}" type="parTrans" cxnId="{839EE5BF-C58E-40C3-8917-849954A47E1B}">
      <dgm:prSet/>
      <dgm:spPr/>
      <dgm:t>
        <a:bodyPr/>
        <a:lstStyle/>
        <a:p>
          <a:endParaRPr lang="en-US"/>
        </a:p>
      </dgm:t>
    </dgm:pt>
    <dgm:pt modelId="{34B0C209-8E25-4A3F-A861-F16A9ED57428}" type="sibTrans" cxnId="{839EE5BF-C58E-40C3-8917-849954A47E1B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C3CD8919-DF36-40E1-B04C-E01F9E1AE290}" type="pres">
      <dgm:prSet presAssocID="{F7A66AED-28B0-4430-9D9D-861159020739}" presName="Name0" presStyleCnt="0">
        <dgm:presLayoutVars>
          <dgm:animLvl val="lvl"/>
          <dgm:resizeHandles val="exact"/>
        </dgm:presLayoutVars>
      </dgm:prSet>
      <dgm:spPr/>
    </dgm:pt>
    <dgm:pt modelId="{C3788219-CAEA-4208-84DC-C4C2C108C73A}" type="pres">
      <dgm:prSet presAssocID="{C58A4E62-1FF3-4111-86B9-5D7FCD22CDF9}" presName="compositeNode" presStyleCnt="0">
        <dgm:presLayoutVars>
          <dgm:bulletEnabled val="1"/>
        </dgm:presLayoutVars>
      </dgm:prSet>
      <dgm:spPr/>
    </dgm:pt>
    <dgm:pt modelId="{490A0436-E8C9-443E-A266-043E1A6051D7}" type="pres">
      <dgm:prSet presAssocID="{C58A4E62-1FF3-4111-86B9-5D7FCD22CDF9}" presName="bgRect" presStyleLbl="alignNode1" presStyleIdx="0" presStyleCnt="4"/>
      <dgm:spPr/>
    </dgm:pt>
    <dgm:pt modelId="{E55AC4A8-FBE2-4B28-A2A4-37AB726A4941}" type="pres">
      <dgm:prSet presAssocID="{52184A91-ACEB-4A2C-8D7D-00FA7BC46E97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D41704BD-F107-42EC-82A5-C2A9BBADC01D}" type="pres">
      <dgm:prSet presAssocID="{C58A4E62-1FF3-4111-86B9-5D7FCD22CDF9}" presName="nodeRect" presStyleLbl="alignNode1" presStyleIdx="0" presStyleCnt="4">
        <dgm:presLayoutVars>
          <dgm:bulletEnabled val="1"/>
        </dgm:presLayoutVars>
      </dgm:prSet>
      <dgm:spPr/>
    </dgm:pt>
    <dgm:pt modelId="{1E8F479C-46D8-438A-B226-292FD7A709EA}" type="pres">
      <dgm:prSet presAssocID="{52184A91-ACEB-4A2C-8D7D-00FA7BC46E97}" presName="sibTrans" presStyleCnt="0"/>
      <dgm:spPr/>
    </dgm:pt>
    <dgm:pt modelId="{34CE728E-0E66-464B-AF47-6993D5192F9B}" type="pres">
      <dgm:prSet presAssocID="{FE279870-CDB8-4F94-ACC6-C0741A029B2E}" presName="compositeNode" presStyleCnt="0">
        <dgm:presLayoutVars>
          <dgm:bulletEnabled val="1"/>
        </dgm:presLayoutVars>
      </dgm:prSet>
      <dgm:spPr/>
    </dgm:pt>
    <dgm:pt modelId="{5FDA6E75-E347-4D47-8070-65350F8D116F}" type="pres">
      <dgm:prSet presAssocID="{FE279870-CDB8-4F94-ACC6-C0741A029B2E}" presName="bgRect" presStyleLbl="alignNode1" presStyleIdx="1" presStyleCnt="4"/>
      <dgm:spPr/>
    </dgm:pt>
    <dgm:pt modelId="{121C535C-81E8-43AF-830A-B355606785DE}" type="pres">
      <dgm:prSet presAssocID="{DDDEFFBE-658D-4BBD-9075-E936E326EC8B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5DF56B3F-F18A-4B8C-8336-73F26340C10D}" type="pres">
      <dgm:prSet presAssocID="{FE279870-CDB8-4F94-ACC6-C0741A029B2E}" presName="nodeRect" presStyleLbl="alignNode1" presStyleIdx="1" presStyleCnt="4">
        <dgm:presLayoutVars>
          <dgm:bulletEnabled val="1"/>
        </dgm:presLayoutVars>
      </dgm:prSet>
      <dgm:spPr/>
    </dgm:pt>
    <dgm:pt modelId="{5B5B8D8D-57B3-4F06-92AB-6856ACA2B9A6}" type="pres">
      <dgm:prSet presAssocID="{DDDEFFBE-658D-4BBD-9075-E936E326EC8B}" presName="sibTrans" presStyleCnt="0"/>
      <dgm:spPr/>
    </dgm:pt>
    <dgm:pt modelId="{D25D58A5-45A3-4558-9597-F2170E793D04}" type="pres">
      <dgm:prSet presAssocID="{DA067FE2-1238-4D6C-A575-38864161493C}" presName="compositeNode" presStyleCnt="0">
        <dgm:presLayoutVars>
          <dgm:bulletEnabled val="1"/>
        </dgm:presLayoutVars>
      </dgm:prSet>
      <dgm:spPr/>
    </dgm:pt>
    <dgm:pt modelId="{C2BB634F-EE68-4974-B86B-FE74B11869CE}" type="pres">
      <dgm:prSet presAssocID="{DA067FE2-1238-4D6C-A575-38864161493C}" presName="bgRect" presStyleLbl="alignNode1" presStyleIdx="2" presStyleCnt="4"/>
      <dgm:spPr/>
    </dgm:pt>
    <dgm:pt modelId="{53622790-2868-41C2-A786-D375EAD4D5D6}" type="pres">
      <dgm:prSet presAssocID="{073E9BE8-ACD7-4C67-80D9-B2B6E05702C5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4703AB0C-DCA8-43DD-ADEF-1EDC87B258F5}" type="pres">
      <dgm:prSet presAssocID="{DA067FE2-1238-4D6C-A575-38864161493C}" presName="nodeRect" presStyleLbl="alignNode1" presStyleIdx="2" presStyleCnt="4">
        <dgm:presLayoutVars>
          <dgm:bulletEnabled val="1"/>
        </dgm:presLayoutVars>
      </dgm:prSet>
      <dgm:spPr/>
    </dgm:pt>
    <dgm:pt modelId="{CD5FAED2-9B81-4E61-BDE9-F9348AA0C997}" type="pres">
      <dgm:prSet presAssocID="{073E9BE8-ACD7-4C67-80D9-B2B6E05702C5}" presName="sibTrans" presStyleCnt="0"/>
      <dgm:spPr/>
    </dgm:pt>
    <dgm:pt modelId="{5FDA21AA-CCED-406D-8E2E-E968AB3E94E1}" type="pres">
      <dgm:prSet presAssocID="{DEA5F5A6-1648-44E8-96B4-B80136BC8BD0}" presName="compositeNode" presStyleCnt="0">
        <dgm:presLayoutVars>
          <dgm:bulletEnabled val="1"/>
        </dgm:presLayoutVars>
      </dgm:prSet>
      <dgm:spPr/>
    </dgm:pt>
    <dgm:pt modelId="{19E00792-CD1F-482E-ACDA-198CE76CCCC4}" type="pres">
      <dgm:prSet presAssocID="{DEA5F5A6-1648-44E8-96B4-B80136BC8BD0}" presName="bgRect" presStyleLbl="alignNode1" presStyleIdx="3" presStyleCnt="4"/>
      <dgm:spPr/>
    </dgm:pt>
    <dgm:pt modelId="{E043158E-4A66-48C4-A2AA-34CAAC084086}" type="pres">
      <dgm:prSet presAssocID="{34B0C209-8E25-4A3F-A861-F16A9ED57428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FBE1A1C2-F468-43FD-B34E-62E837B9D1A7}" type="pres">
      <dgm:prSet presAssocID="{DEA5F5A6-1648-44E8-96B4-B80136BC8BD0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897A7E04-4B82-42A8-BF0F-5CBB596E490C}" type="presOf" srcId="{34B0C209-8E25-4A3F-A861-F16A9ED57428}" destId="{E043158E-4A66-48C4-A2AA-34CAAC084086}" srcOrd="0" destOrd="0" presId="urn:microsoft.com/office/officeart/2016/7/layout/LinearBlockProcessNumbered"/>
    <dgm:cxn modelId="{4DBA5008-3340-4DBB-9CAB-A585D9555145}" type="presOf" srcId="{C58A4E62-1FF3-4111-86B9-5D7FCD22CDF9}" destId="{D41704BD-F107-42EC-82A5-C2A9BBADC01D}" srcOrd="1" destOrd="0" presId="urn:microsoft.com/office/officeart/2016/7/layout/LinearBlockProcessNumbered"/>
    <dgm:cxn modelId="{5E287616-21C1-49D7-8E37-BC869304C91D}" srcId="{F7A66AED-28B0-4430-9D9D-861159020739}" destId="{C58A4E62-1FF3-4111-86B9-5D7FCD22CDF9}" srcOrd="0" destOrd="0" parTransId="{00EBE2E6-720A-4019-A1D9-6D8BED1CB0BB}" sibTransId="{52184A91-ACEB-4A2C-8D7D-00FA7BC46E97}"/>
    <dgm:cxn modelId="{43A87B36-E62D-4682-8EEB-F7C16FC4D4C0}" type="presOf" srcId="{073E9BE8-ACD7-4C67-80D9-B2B6E05702C5}" destId="{53622790-2868-41C2-A786-D375EAD4D5D6}" srcOrd="0" destOrd="0" presId="urn:microsoft.com/office/officeart/2016/7/layout/LinearBlockProcessNumbered"/>
    <dgm:cxn modelId="{136C805D-9AA8-4172-BC21-9AF53E3D97C5}" type="presOf" srcId="{F7A66AED-28B0-4430-9D9D-861159020739}" destId="{C3CD8919-DF36-40E1-B04C-E01F9E1AE290}" srcOrd="0" destOrd="0" presId="urn:microsoft.com/office/officeart/2016/7/layout/LinearBlockProcessNumbered"/>
    <dgm:cxn modelId="{120E255F-25F2-4FD8-95BD-D0B773F32D0A}" type="presOf" srcId="{DDDEFFBE-658D-4BBD-9075-E936E326EC8B}" destId="{121C535C-81E8-43AF-830A-B355606785DE}" srcOrd="0" destOrd="0" presId="urn:microsoft.com/office/officeart/2016/7/layout/LinearBlockProcessNumbered"/>
    <dgm:cxn modelId="{875AE062-D171-43AD-A5B2-B185036519CF}" type="presOf" srcId="{FE279870-CDB8-4F94-ACC6-C0741A029B2E}" destId="{5DF56B3F-F18A-4B8C-8336-73F26340C10D}" srcOrd="1" destOrd="0" presId="urn:microsoft.com/office/officeart/2016/7/layout/LinearBlockProcessNumbered"/>
    <dgm:cxn modelId="{8A41606D-DC23-4E6C-9A5A-4B4209438E8C}" type="presOf" srcId="{DEA5F5A6-1648-44E8-96B4-B80136BC8BD0}" destId="{19E00792-CD1F-482E-ACDA-198CE76CCCC4}" srcOrd="0" destOrd="0" presId="urn:microsoft.com/office/officeart/2016/7/layout/LinearBlockProcessNumbered"/>
    <dgm:cxn modelId="{5633EE53-9293-4200-A721-AA98AE749A2F}" type="presOf" srcId="{C58A4E62-1FF3-4111-86B9-5D7FCD22CDF9}" destId="{490A0436-E8C9-443E-A266-043E1A6051D7}" srcOrd="0" destOrd="0" presId="urn:microsoft.com/office/officeart/2016/7/layout/LinearBlockProcessNumbered"/>
    <dgm:cxn modelId="{93A71A79-E996-47F5-A636-4C0559707489}" type="presOf" srcId="{52184A91-ACEB-4A2C-8D7D-00FA7BC46E97}" destId="{E55AC4A8-FBE2-4B28-A2A4-37AB726A4941}" srcOrd="0" destOrd="0" presId="urn:microsoft.com/office/officeart/2016/7/layout/LinearBlockProcessNumbered"/>
    <dgm:cxn modelId="{E68DFA5A-7CA9-4E1D-9218-184703D92555}" type="presOf" srcId="{FE279870-CDB8-4F94-ACC6-C0741A029B2E}" destId="{5FDA6E75-E347-4D47-8070-65350F8D116F}" srcOrd="0" destOrd="0" presId="urn:microsoft.com/office/officeart/2016/7/layout/LinearBlockProcessNumbered"/>
    <dgm:cxn modelId="{2639828E-5DEA-4F64-AC54-0AA55048B486}" type="presOf" srcId="{DA067FE2-1238-4D6C-A575-38864161493C}" destId="{C2BB634F-EE68-4974-B86B-FE74B11869CE}" srcOrd="0" destOrd="0" presId="urn:microsoft.com/office/officeart/2016/7/layout/LinearBlockProcessNumbered"/>
    <dgm:cxn modelId="{836DFF90-5FFA-4052-923F-F22AF6EE2378}" srcId="{F7A66AED-28B0-4430-9D9D-861159020739}" destId="{FE279870-CDB8-4F94-ACC6-C0741A029B2E}" srcOrd="1" destOrd="0" parTransId="{4B1F4223-63D4-4DA6-A351-53958F0AAADC}" sibTransId="{DDDEFFBE-658D-4BBD-9075-E936E326EC8B}"/>
    <dgm:cxn modelId="{41D5FE9A-6F35-4756-833B-76EACF645AE4}" type="presOf" srcId="{DEA5F5A6-1648-44E8-96B4-B80136BC8BD0}" destId="{FBE1A1C2-F468-43FD-B34E-62E837B9D1A7}" srcOrd="1" destOrd="0" presId="urn:microsoft.com/office/officeart/2016/7/layout/LinearBlockProcessNumbered"/>
    <dgm:cxn modelId="{B06A2BA6-7302-4E14-9D71-3578868D1BCA}" srcId="{F7A66AED-28B0-4430-9D9D-861159020739}" destId="{DA067FE2-1238-4D6C-A575-38864161493C}" srcOrd="2" destOrd="0" parTransId="{724DEA1E-38D6-4F7D-8D93-F7F5818D432B}" sibTransId="{073E9BE8-ACD7-4C67-80D9-B2B6E05702C5}"/>
    <dgm:cxn modelId="{839EE5BF-C58E-40C3-8917-849954A47E1B}" srcId="{F7A66AED-28B0-4430-9D9D-861159020739}" destId="{DEA5F5A6-1648-44E8-96B4-B80136BC8BD0}" srcOrd="3" destOrd="0" parTransId="{F8D3A46A-5735-468A-8932-F2939AC95207}" sibTransId="{34B0C209-8E25-4A3F-A861-F16A9ED57428}"/>
    <dgm:cxn modelId="{D93D0BDF-D566-4CB9-96C4-729A6A5DE6D6}" type="presOf" srcId="{DA067FE2-1238-4D6C-A575-38864161493C}" destId="{4703AB0C-DCA8-43DD-ADEF-1EDC87B258F5}" srcOrd="1" destOrd="0" presId="urn:microsoft.com/office/officeart/2016/7/layout/LinearBlockProcessNumbered"/>
    <dgm:cxn modelId="{61E40ECA-672C-491A-9ECB-14441C99B9B2}" type="presParOf" srcId="{C3CD8919-DF36-40E1-B04C-E01F9E1AE290}" destId="{C3788219-CAEA-4208-84DC-C4C2C108C73A}" srcOrd="0" destOrd="0" presId="urn:microsoft.com/office/officeart/2016/7/layout/LinearBlockProcessNumbered"/>
    <dgm:cxn modelId="{9CB8F111-6C36-4D71-9EFC-18D6C36899D8}" type="presParOf" srcId="{C3788219-CAEA-4208-84DC-C4C2C108C73A}" destId="{490A0436-E8C9-443E-A266-043E1A6051D7}" srcOrd="0" destOrd="0" presId="urn:microsoft.com/office/officeart/2016/7/layout/LinearBlockProcessNumbered"/>
    <dgm:cxn modelId="{2FF71DDC-8EF6-468D-B4B8-9106245FD697}" type="presParOf" srcId="{C3788219-CAEA-4208-84DC-C4C2C108C73A}" destId="{E55AC4A8-FBE2-4B28-A2A4-37AB726A4941}" srcOrd="1" destOrd="0" presId="urn:microsoft.com/office/officeart/2016/7/layout/LinearBlockProcessNumbered"/>
    <dgm:cxn modelId="{43A46F94-BF50-4F71-84FB-205AC6FB8AF3}" type="presParOf" srcId="{C3788219-CAEA-4208-84DC-C4C2C108C73A}" destId="{D41704BD-F107-42EC-82A5-C2A9BBADC01D}" srcOrd="2" destOrd="0" presId="urn:microsoft.com/office/officeart/2016/7/layout/LinearBlockProcessNumbered"/>
    <dgm:cxn modelId="{AD700EC9-FBF3-42B1-A253-C7DB237EE529}" type="presParOf" srcId="{C3CD8919-DF36-40E1-B04C-E01F9E1AE290}" destId="{1E8F479C-46D8-438A-B226-292FD7A709EA}" srcOrd="1" destOrd="0" presId="urn:microsoft.com/office/officeart/2016/7/layout/LinearBlockProcessNumbered"/>
    <dgm:cxn modelId="{A787DEFF-F815-45D9-B2D9-7D7614FF39C9}" type="presParOf" srcId="{C3CD8919-DF36-40E1-B04C-E01F9E1AE290}" destId="{34CE728E-0E66-464B-AF47-6993D5192F9B}" srcOrd="2" destOrd="0" presId="urn:microsoft.com/office/officeart/2016/7/layout/LinearBlockProcessNumbered"/>
    <dgm:cxn modelId="{3A5DEE7C-0600-4A79-AE98-4ECC2A474C8B}" type="presParOf" srcId="{34CE728E-0E66-464B-AF47-6993D5192F9B}" destId="{5FDA6E75-E347-4D47-8070-65350F8D116F}" srcOrd="0" destOrd="0" presId="urn:microsoft.com/office/officeart/2016/7/layout/LinearBlockProcessNumbered"/>
    <dgm:cxn modelId="{6322D060-AE08-469E-87F7-90B8CE300D9A}" type="presParOf" srcId="{34CE728E-0E66-464B-AF47-6993D5192F9B}" destId="{121C535C-81E8-43AF-830A-B355606785DE}" srcOrd="1" destOrd="0" presId="urn:microsoft.com/office/officeart/2016/7/layout/LinearBlockProcessNumbered"/>
    <dgm:cxn modelId="{FE1C3C72-7F3F-442B-B854-93B05B6F419C}" type="presParOf" srcId="{34CE728E-0E66-464B-AF47-6993D5192F9B}" destId="{5DF56B3F-F18A-4B8C-8336-73F26340C10D}" srcOrd="2" destOrd="0" presId="urn:microsoft.com/office/officeart/2016/7/layout/LinearBlockProcessNumbered"/>
    <dgm:cxn modelId="{8848FD1A-7C6C-41B9-B038-D6AA6959AC81}" type="presParOf" srcId="{C3CD8919-DF36-40E1-B04C-E01F9E1AE290}" destId="{5B5B8D8D-57B3-4F06-92AB-6856ACA2B9A6}" srcOrd="3" destOrd="0" presId="urn:microsoft.com/office/officeart/2016/7/layout/LinearBlockProcessNumbered"/>
    <dgm:cxn modelId="{0FCB6B58-7B2A-4672-9360-A77065A23683}" type="presParOf" srcId="{C3CD8919-DF36-40E1-B04C-E01F9E1AE290}" destId="{D25D58A5-45A3-4558-9597-F2170E793D04}" srcOrd="4" destOrd="0" presId="urn:microsoft.com/office/officeart/2016/7/layout/LinearBlockProcessNumbered"/>
    <dgm:cxn modelId="{2BEDC355-4AC7-4362-B248-F44379E6A21C}" type="presParOf" srcId="{D25D58A5-45A3-4558-9597-F2170E793D04}" destId="{C2BB634F-EE68-4974-B86B-FE74B11869CE}" srcOrd="0" destOrd="0" presId="urn:microsoft.com/office/officeart/2016/7/layout/LinearBlockProcessNumbered"/>
    <dgm:cxn modelId="{43160176-ECE7-45B8-AAC2-C8D1BB172887}" type="presParOf" srcId="{D25D58A5-45A3-4558-9597-F2170E793D04}" destId="{53622790-2868-41C2-A786-D375EAD4D5D6}" srcOrd="1" destOrd="0" presId="urn:microsoft.com/office/officeart/2016/7/layout/LinearBlockProcessNumbered"/>
    <dgm:cxn modelId="{7D97E846-9DD2-4315-A6AD-A9E7A1863776}" type="presParOf" srcId="{D25D58A5-45A3-4558-9597-F2170E793D04}" destId="{4703AB0C-DCA8-43DD-ADEF-1EDC87B258F5}" srcOrd="2" destOrd="0" presId="urn:microsoft.com/office/officeart/2016/7/layout/LinearBlockProcessNumbered"/>
    <dgm:cxn modelId="{41257D7D-BFF8-4FAC-9DE9-75489201A10F}" type="presParOf" srcId="{C3CD8919-DF36-40E1-B04C-E01F9E1AE290}" destId="{CD5FAED2-9B81-4E61-BDE9-F9348AA0C997}" srcOrd="5" destOrd="0" presId="urn:microsoft.com/office/officeart/2016/7/layout/LinearBlockProcessNumbered"/>
    <dgm:cxn modelId="{2ED97D3C-41ED-4B76-8816-7405E7DC3256}" type="presParOf" srcId="{C3CD8919-DF36-40E1-B04C-E01F9E1AE290}" destId="{5FDA21AA-CCED-406D-8E2E-E968AB3E94E1}" srcOrd="6" destOrd="0" presId="urn:microsoft.com/office/officeart/2016/7/layout/LinearBlockProcessNumbered"/>
    <dgm:cxn modelId="{5A9E7095-7251-4122-B0B9-932C61BBF1CC}" type="presParOf" srcId="{5FDA21AA-CCED-406D-8E2E-E968AB3E94E1}" destId="{19E00792-CD1F-482E-ACDA-198CE76CCCC4}" srcOrd="0" destOrd="0" presId="urn:microsoft.com/office/officeart/2016/7/layout/LinearBlockProcessNumbered"/>
    <dgm:cxn modelId="{460EFDD3-2ECD-4EC9-AFCD-83C568DFD009}" type="presParOf" srcId="{5FDA21AA-CCED-406D-8E2E-E968AB3E94E1}" destId="{E043158E-4A66-48C4-A2AA-34CAAC084086}" srcOrd="1" destOrd="0" presId="urn:microsoft.com/office/officeart/2016/7/layout/LinearBlockProcessNumbered"/>
    <dgm:cxn modelId="{1468AF38-D765-45F2-8C6C-6E7D051F575E}" type="presParOf" srcId="{5FDA21AA-CCED-406D-8E2E-E968AB3E94E1}" destId="{FBE1A1C2-F468-43FD-B34E-62E837B9D1A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B76A4F-1B19-48FA-A83A-FA0425E4DBF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A7179EB-B25B-4F85-AF89-B49A8792CF51}">
      <dgm:prSet/>
      <dgm:spPr/>
      <dgm:t>
        <a:bodyPr/>
        <a:lstStyle/>
        <a:p>
          <a:r>
            <a:rPr lang="en-US"/>
            <a:t>Develop inclusive preparedness plans </a:t>
          </a:r>
        </a:p>
      </dgm:t>
    </dgm:pt>
    <dgm:pt modelId="{25BEEBCA-A8D2-4338-AA7A-C56EAB650186}" type="parTrans" cxnId="{2A7BA6DE-576F-4775-9FEC-F2339BB8B5A0}">
      <dgm:prSet/>
      <dgm:spPr/>
      <dgm:t>
        <a:bodyPr/>
        <a:lstStyle/>
        <a:p>
          <a:endParaRPr lang="en-US"/>
        </a:p>
      </dgm:t>
    </dgm:pt>
    <dgm:pt modelId="{B5A06332-689F-4583-8C65-F16F78896C40}" type="sibTrans" cxnId="{2A7BA6DE-576F-4775-9FEC-F2339BB8B5A0}">
      <dgm:prSet/>
      <dgm:spPr/>
      <dgm:t>
        <a:bodyPr/>
        <a:lstStyle/>
        <a:p>
          <a:endParaRPr lang="en-US"/>
        </a:p>
      </dgm:t>
    </dgm:pt>
    <dgm:pt modelId="{0F39E9BB-5C06-4954-B1D0-DED35669F0D7}">
      <dgm:prSet/>
      <dgm:spPr/>
      <dgm:t>
        <a:bodyPr/>
        <a:lstStyle/>
        <a:p>
          <a:r>
            <a:rPr lang="en-US"/>
            <a:t>Use innovative tools to improve communication and training</a:t>
          </a:r>
        </a:p>
      </dgm:t>
    </dgm:pt>
    <dgm:pt modelId="{E8556D0E-372D-4F57-92D9-18EFAC50E684}" type="parTrans" cxnId="{3C018D2B-9B55-4095-9D93-05E10B6AF343}">
      <dgm:prSet/>
      <dgm:spPr/>
      <dgm:t>
        <a:bodyPr/>
        <a:lstStyle/>
        <a:p>
          <a:endParaRPr lang="en-US"/>
        </a:p>
      </dgm:t>
    </dgm:pt>
    <dgm:pt modelId="{2E7A4D62-5F57-4E74-9B46-FEA80F2B6A71}" type="sibTrans" cxnId="{3C018D2B-9B55-4095-9D93-05E10B6AF343}">
      <dgm:prSet/>
      <dgm:spPr/>
      <dgm:t>
        <a:bodyPr/>
        <a:lstStyle/>
        <a:p>
          <a:endParaRPr lang="en-US"/>
        </a:p>
      </dgm:t>
    </dgm:pt>
    <dgm:pt modelId="{59560CCD-0193-44A9-A497-01AC6292DF88}">
      <dgm:prSet/>
      <dgm:spPr/>
      <dgm:t>
        <a:bodyPr/>
        <a:lstStyle/>
        <a:p>
          <a:r>
            <a:rPr lang="en-US" dirty="0"/>
            <a:t>Establish resource-sharing models (MOUs) for emergency response</a:t>
          </a:r>
        </a:p>
      </dgm:t>
    </dgm:pt>
    <dgm:pt modelId="{5FD10B67-65A0-42F3-A42E-A0379B1A1350}" type="parTrans" cxnId="{E3790B85-ED10-4DA3-ABDC-4B0BBBE9BE68}">
      <dgm:prSet/>
      <dgm:spPr/>
      <dgm:t>
        <a:bodyPr/>
        <a:lstStyle/>
        <a:p>
          <a:endParaRPr lang="en-US"/>
        </a:p>
      </dgm:t>
    </dgm:pt>
    <dgm:pt modelId="{A74710B8-4D37-4A49-A695-99D907AAAF3B}" type="sibTrans" cxnId="{E3790B85-ED10-4DA3-ABDC-4B0BBBE9BE68}">
      <dgm:prSet/>
      <dgm:spPr/>
      <dgm:t>
        <a:bodyPr/>
        <a:lstStyle/>
        <a:p>
          <a:endParaRPr lang="en-US"/>
        </a:p>
      </dgm:t>
    </dgm:pt>
    <dgm:pt modelId="{88252731-0E04-4462-9C58-C4AE00336707}">
      <dgm:prSet/>
      <dgm:spPr/>
      <dgm:t>
        <a:bodyPr/>
        <a:lstStyle/>
        <a:p>
          <a:r>
            <a:rPr lang="en-US"/>
            <a:t>Mobilize diverse populations through innovate tools to engage whole community</a:t>
          </a:r>
        </a:p>
      </dgm:t>
    </dgm:pt>
    <dgm:pt modelId="{6384E4AD-0486-457D-966B-41B79B6255EA}" type="parTrans" cxnId="{C4A35C11-430A-4E38-BA2B-5CCA1B7C320D}">
      <dgm:prSet/>
      <dgm:spPr/>
      <dgm:t>
        <a:bodyPr/>
        <a:lstStyle/>
        <a:p>
          <a:endParaRPr lang="en-US"/>
        </a:p>
      </dgm:t>
    </dgm:pt>
    <dgm:pt modelId="{F581E923-90E9-4D90-8B42-E36FFD5BC26C}" type="sibTrans" cxnId="{C4A35C11-430A-4E38-BA2B-5CCA1B7C320D}">
      <dgm:prSet/>
      <dgm:spPr/>
      <dgm:t>
        <a:bodyPr/>
        <a:lstStyle/>
        <a:p>
          <a:endParaRPr lang="en-US"/>
        </a:p>
      </dgm:t>
    </dgm:pt>
    <dgm:pt modelId="{ABE82909-4A4B-44A8-9E2C-D50E05F7A5F0}" type="pres">
      <dgm:prSet presAssocID="{26B76A4F-1B19-48FA-A83A-FA0425E4DBFE}" presName="root" presStyleCnt="0">
        <dgm:presLayoutVars>
          <dgm:dir/>
          <dgm:resizeHandles val="exact"/>
        </dgm:presLayoutVars>
      </dgm:prSet>
      <dgm:spPr/>
    </dgm:pt>
    <dgm:pt modelId="{65244182-A4CC-4DBE-88C1-91AB30F6E709}" type="pres">
      <dgm:prSet presAssocID="{26B76A4F-1B19-48FA-A83A-FA0425E4DBFE}" presName="container" presStyleCnt="0">
        <dgm:presLayoutVars>
          <dgm:dir/>
          <dgm:resizeHandles val="exact"/>
        </dgm:presLayoutVars>
      </dgm:prSet>
      <dgm:spPr/>
    </dgm:pt>
    <dgm:pt modelId="{4FF98118-0712-45BA-B743-3C9F1A8147DA}" type="pres">
      <dgm:prSet presAssocID="{BA7179EB-B25B-4F85-AF89-B49A8792CF51}" presName="compNode" presStyleCnt="0"/>
      <dgm:spPr/>
    </dgm:pt>
    <dgm:pt modelId="{E998DF64-DDAF-4E09-96A2-989C97C97548}" type="pres">
      <dgm:prSet presAssocID="{BA7179EB-B25B-4F85-AF89-B49A8792CF51}" presName="iconBgRect" presStyleLbl="bgShp" presStyleIdx="0" presStyleCnt="4"/>
      <dgm:spPr/>
    </dgm:pt>
    <dgm:pt modelId="{AA7BF5AB-E4DC-43F7-9562-DCEE77321317}" type="pres">
      <dgm:prSet presAssocID="{BA7179EB-B25B-4F85-AF89-B49A8792CF5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343160F-6158-48CA-B472-C18CD15DCBFD}" type="pres">
      <dgm:prSet presAssocID="{BA7179EB-B25B-4F85-AF89-B49A8792CF51}" presName="spaceRect" presStyleCnt="0"/>
      <dgm:spPr/>
    </dgm:pt>
    <dgm:pt modelId="{49784D76-F419-4544-8E8C-FC7E22AF120C}" type="pres">
      <dgm:prSet presAssocID="{BA7179EB-B25B-4F85-AF89-B49A8792CF51}" presName="textRect" presStyleLbl="revTx" presStyleIdx="0" presStyleCnt="4">
        <dgm:presLayoutVars>
          <dgm:chMax val="1"/>
          <dgm:chPref val="1"/>
        </dgm:presLayoutVars>
      </dgm:prSet>
      <dgm:spPr/>
    </dgm:pt>
    <dgm:pt modelId="{8C74AF89-5538-4AB4-B355-7BB7147AF553}" type="pres">
      <dgm:prSet presAssocID="{B5A06332-689F-4583-8C65-F16F78896C40}" presName="sibTrans" presStyleLbl="sibTrans2D1" presStyleIdx="0" presStyleCnt="0"/>
      <dgm:spPr/>
    </dgm:pt>
    <dgm:pt modelId="{F1D91BF4-558B-4C24-88FA-559487B82917}" type="pres">
      <dgm:prSet presAssocID="{0F39E9BB-5C06-4954-B1D0-DED35669F0D7}" presName="compNode" presStyleCnt="0"/>
      <dgm:spPr/>
    </dgm:pt>
    <dgm:pt modelId="{351FD9AD-C79D-4168-8DA2-D7111496B9E2}" type="pres">
      <dgm:prSet presAssocID="{0F39E9BB-5C06-4954-B1D0-DED35669F0D7}" presName="iconBgRect" presStyleLbl="bgShp" presStyleIdx="1" presStyleCnt="4"/>
      <dgm:spPr/>
    </dgm:pt>
    <dgm:pt modelId="{4CD0AF08-AD00-46F1-A769-97FF227719F9}" type="pres">
      <dgm:prSet presAssocID="{0F39E9BB-5C06-4954-B1D0-DED35669F0D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C07A087-F590-4FE9-81F3-16790CB3A30C}" type="pres">
      <dgm:prSet presAssocID="{0F39E9BB-5C06-4954-B1D0-DED35669F0D7}" presName="spaceRect" presStyleCnt="0"/>
      <dgm:spPr/>
    </dgm:pt>
    <dgm:pt modelId="{4D9F3BB2-746B-484A-947F-1A31217FCF0C}" type="pres">
      <dgm:prSet presAssocID="{0F39E9BB-5C06-4954-B1D0-DED35669F0D7}" presName="textRect" presStyleLbl="revTx" presStyleIdx="1" presStyleCnt="4">
        <dgm:presLayoutVars>
          <dgm:chMax val="1"/>
          <dgm:chPref val="1"/>
        </dgm:presLayoutVars>
      </dgm:prSet>
      <dgm:spPr/>
    </dgm:pt>
    <dgm:pt modelId="{3CDE9DA0-59CD-4096-90CD-904D93A9D223}" type="pres">
      <dgm:prSet presAssocID="{2E7A4D62-5F57-4E74-9B46-FEA80F2B6A71}" presName="sibTrans" presStyleLbl="sibTrans2D1" presStyleIdx="0" presStyleCnt="0"/>
      <dgm:spPr/>
    </dgm:pt>
    <dgm:pt modelId="{635EECB3-DE3A-40A6-9752-F795599F5ECA}" type="pres">
      <dgm:prSet presAssocID="{59560CCD-0193-44A9-A497-01AC6292DF88}" presName="compNode" presStyleCnt="0"/>
      <dgm:spPr/>
    </dgm:pt>
    <dgm:pt modelId="{3E137ADD-B07E-4E5E-AD0A-685F6EB2C2AA}" type="pres">
      <dgm:prSet presAssocID="{59560CCD-0193-44A9-A497-01AC6292DF88}" presName="iconBgRect" presStyleLbl="bgShp" presStyleIdx="2" presStyleCnt="4"/>
      <dgm:spPr/>
    </dgm:pt>
    <dgm:pt modelId="{AFBF0283-737D-4B90-8BF9-33D64F22AC2B}" type="pres">
      <dgm:prSet presAssocID="{59560CCD-0193-44A9-A497-01AC6292DF8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7B4954C7-1885-448C-A786-0A2E1CE8141A}" type="pres">
      <dgm:prSet presAssocID="{59560CCD-0193-44A9-A497-01AC6292DF88}" presName="spaceRect" presStyleCnt="0"/>
      <dgm:spPr/>
    </dgm:pt>
    <dgm:pt modelId="{C8474D3A-5108-4127-B13D-729915ABA698}" type="pres">
      <dgm:prSet presAssocID="{59560CCD-0193-44A9-A497-01AC6292DF88}" presName="textRect" presStyleLbl="revTx" presStyleIdx="2" presStyleCnt="4">
        <dgm:presLayoutVars>
          <dgm:chMax val="1"/>
          <dgm:chPref val="1"/>
        </dgm:presLayoutVars>
      </dgm:prSet>
      <dgm:spPr/>
    </dgm:pt>
    <dgm:pt modelId="{A7350766-45B0-45E7-9AC3-751B25243207}" type="pres">
      <dgm:prSet presAssocID="{A74710B8-4D37-4A49-A695-99D907AAAF3B}" presName="sibTrans" presStyleLbl="sibTrans2D1" presStyleIdx="0" presStyleCnt="0"/>
      <dgm:spPr/>
    </dgm:pt>
    <dgm:pt modelId="{E5F04838-2CAB-4683-BA72-999AE9351CFF}" type="pres">
      <dgm:prSet presAssocID="{88252731-0E04-4462-9C58-C4AE00336707}" presName="compNode" presStyleCnt="0"/>
      <dgm:spPr/>
    </dgm:pt>
    <dgm:pt modelId="{46BD919D-F852-41CA-92C0-C86C641D683E}" type="pres">
      <dgm:prSet presAssocID="{88252731-0E04-4462-9C58-C4AE00336707}" presName="iconBgRect" presStyleLbl="bgShp" presStyleIdx="3" presStyleCnt="4"/>
      <dgm:spPr/>
    </dgm:pt>
    <dgm:pt modelId="{10F5726E-DCA0-4CAF-A3B6-90ED7698F888}" type="pres">
      <dgm:prSet presAssocID="{88252731-0E04-4462-9C58-C4AE0033670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EB0990C-E419-4EC7-BEFF-21A2F01C6F63}" type="pres">
      <dgm:prSet presAssocID="{88252731-0E04-4462-9C58-C4AE00336707}" presName="spaceRect" presStyleCnt="0"/>
      <dgm:spPr/>
    </dgm:pt>
    <dgm:pt modelId="{072806A9-89DA-46BD-BB06-3867E68F29E0}" type="pres">
      <dgm:prSet presAssocID="{88252731-0E04-4462-9C58-C4AE0033670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4A35C11-430A-4E38-BA2B-5CCA1B7C320D}" srcId="{26B76A4F-1B19-48FA-A83A-FA0425E4DBFE}" destId="{88252731-0E04-4462-9C58-C4AE00336707}" srcOrd="3" destOrd="0" parTransId="{6384E4AD-0486-457D-966B-41B79B6255EA}" sibTransId="{F581E923-90E9-4D90-8B42-E36FFD5BC26C}"/>
    <dgm:cxn modelId="{3C018D2B-9B55-4095-9D93-05E10B6AF343}" srcId="{26B76A4F-1B19-48FA-A83A-FA0425E4DBFE}" destId="{0F39E9BB-5C06-4954-B1D0-DED35669F0D7}" srcOrd="1" destOrd="0" parTransId="{E8556D0E-372D-4F57-92D9-18EFAC50E684}" sibTransId="{2E7A4D62-5F57-4E74-9B46-FEA80F2B6A71}"/>
    <dgm:cxn modelId="{EB6A1C64-D2BE-49CD-9002-FC96E8CFBDF5}" type="presOf" srcId="{BA7179EB-B25B-4F85-AF89-B49A8792CF51}" destId="{49784D76-F419-4544-8E8C-FC7E22AF120C}" srcOrd="0" destOrd="0" presId="urn:microsoft.com/office/officeart/2018/2/layout/IconCircleList"/>
    <dgm:cxn modelId="{C5A73F55-49A0-4738-B32B-3614520C524B}" type="presOf" srcId="{A74710B8-4D37-4A49-A695-99D907AAAF3B}" destId="{A7350766-45B0-45E7-9AC3-751B25243207}" srcOrd="0" destOrd="0" presId="urn:microsoft.com/office/officeart/2018/2/layout/IconCircleList"/>
    <dgm:cxn modelId="{E3790B85-ED10-4DA3-ABDC-4B0BBBE9BE68}" srcId="{26B76A4F-1B19-48FA-A83A-FA0425E4DBFE}" destId="{59560CCD-0193-44A9-A497-01AC6292DF88}" srcOrd="2" destOrd="0" parTransId="{5FD10B67-65A0-42F3-A42E-A0379B1A1350}" sibTransId="{A74710B8-4D37-4A49-A695-99D907AAAF3B}"/>
    <dgm:cxn modelId="{C35EED90-6822-4B11-AA0C-836745735AAA}" type="presOf" srcId="{88252731-0E04-4462-9C58-C4AE00336707}" destId="{072806A9-89DA-46BD-BB06-3867E68F29E0}" srcOrd="0" destOrd="0" presId="urn:microsoft.com/office/officeart/2018/2/layout/IconCircleList"/>
    <dgm:cxn modelId="{72516EAC-7AEA-43BD-B9C2-F039FFB76AAB}" type="presOf" srcId="{59560CCD-0193-44A9-A497-01AC6292DF88}" destId="{C8474D3A-5108-4127-B13D-729915ABA698}" srcOrd="0" destOrd="0" presId="urn:microsoft.com/office/officeart/2018/2/layout/IconCircleList"/>
    <dgm:cxn modelId="{F3952AC7-0E03-4DBA-9C55-046BEBEA3FFA}" type="presOf" srcId="{0F39E9BB-5C06-4954-B1D0-DED35669F0D7}" destId="{4D9F3BB2-746B-484A-947F-1A31217FCF0C}" srcOrd="0" destOrd="0" presId="urn:microsoft.com/office/officeart/2018/2/layout/IconCircleList"/>
    <dgm:cxn modelId="{697EBBD8-FF3B-4CAE-91C0-9585517FDF44}" type="presOf" srcId="{2E7A4D62-5F57-4E74-9B46-FEA80F2B6A71}" destId="{3CDE9DA0-59CD-4096-90CD-904D93A9D223}" srcOrd="0" destOrd="0" presId="urn:microsoft.com/office/officeart/2018/2/layout/IconCircleList"/>
    <dgm:cxn modelId="{2A7BA6DE-576F-4775-9FEC-F2339BB8B5A0}" srcId="{26B76A4F-1B19-48FA-A83A-FA0425E4DBFE}" destId="{BA7179EB-B25B-4F85-AF89-B49A8792CF51}" srcOrd="0" destOrd="0" parTransId="{25BEEBCA-A8D2-4338-AA7A-C56EAB650186}" sibTransId="{B5A06332-689F-4583-8C65-F16F78896C40}"/>
    <dgm:cxn modelId="{23AFD5E2-E366-4ABD-8122-021DBB83C576}" type="presOf" srcId="{26B76A4F-1B19-48FA-A83A-FA0425E4DBFE}" destId="{ABE82909-4A4B-44A8-9E2C-D50E05F7A5F0}" srcOrd="0" destOrd="0" presId="urn:microsoft.com/office/officeart/2018/2/layout/IconCircleList"/>
    <dgm:cxn modelId="{0DA722E3-DBDA-4134-A260-4BEEF3986894}" type="presOf" srcId="{B5A06332-689F-4583-8C65-F16F78896C40}" destId="{8C74AF89-5538-4AB4-B355-7BB7147AF553}" srcOrd="0" destOrd="0" presId="urn:microsoft.com/office/officeart/2018/2/layout/IconCircleList"/>
    <dgm:cxn modelId="{5D2C01CC-D51C-4619-ADBD-7AB7C072745B}" type="presParOf" srcId="{ABE82909-4A4B-44A8-9E2C-D50E05F7A5F0}" destId="{65244182-A4CC-4DBE-88C1-91AB30F6E709}" srcOrd="0" destOrd="0" presId="urn:microsoft.com/office/officeart/2018/2/layout/IconCircleList"/>
    <dgm:cxn modelId="{8DCFDA9C-A234-48B3-856E-597ACFA84EC8}" type="presParOf" srcId="{65244182-A4CC-4DBE-88C1-91AB30F6E709}" destId="{4FF98118-0712-45BA-B743-3C9F1A8147DA}" srcOrd="0" destOrd="0" presId="urn:microsoft.com/office/officeart/2018/2/layout/IconCircleList"/>
    <dgm:cxn modelId="{806A16B8-8964-4CFE-A6B6-B83FDFBB8453}" type="presParOf" srcId="{4FF98118-0712-45BA-B743-3C9F1A8147DA}" destId="{E998DF64-DDAF-4E09-96A2-989C97C97548}" srcOrd="0" destOrd="0" presId="urn:microsoft.com/office/officeart/2018/2/layout/IconCircleList"/>
    <dgm:cxn modelId="{0C6D40B9-F7A3-4AEA-A885-1BC8138B0768}" type="presParOf" srcId="{4FF98118-0712-45BA-B743-3C9F1A8147DA}" destId="{AA7BF5AB-E4DC-43F7-9562-DCEE77321317}" srcOrd="1" destOrd="0" presId="urn:microsoft.com/office/officeart/2018/2/layout/IconCircleList"/>
    <dgm:cxn modelId="{6657510D-DD3C-4E6D-B8C0-9D0F76D7DF79}" type="presParOf" srcId="{4FF98118-0712-45BA-B743-3C9F1A8147DA}" destId="{D343160F-6158-48CA-B472-C18CD15DCBFD}" srcOrd="2" destOrd="0" presId="urn:microsoft.com/office/officeart/2018/2/layout/IconCircleList"/>
    <dgm:cxn modelId="{71B67661-5B38-46F4-AF1F-5070703935FB}" type="presParOf" srcId="{4FF98118-0712-45BA-B743-3C9F1A8147DA}" destId="{49784D76-F419-4544-8E8C-FC7E22AF120C}" srcOrd="3" destOrd="0" presId="urn:microsoft.com/office/officeart/2018/2/layout/IconCircleList"/>
    <dgm:cxn modelId="{F97041D1-B80C-4F8C-81C6-FA62826A4ED2}" type="presParOf" srcId="{65244182-A4CC-4DBE-88C1-91AB30F6E709}" destId="{8C74AF89-5538-4AB4-B355-7BB7147AF553}" srcOrd="1" destOrd="0" presId="urn:microsoft.com/office/officeart/2018/2/layout/IconCircleList"/>
    <dgm:cxn modelId="{31614D8C-B170-4759-8E40-DCC807E7B3FE}" type="presParOf" srcId="{65244182-A4CC-4DBE-88C1-91AB30F6E709}" destId="{F1D91BF4-558B-4C24-88FA-559487B82917}" srcOrd="2" destOrd="0" presId="urn:microsoft.com/office/officeart/2018/2/layout/IconCircleList"/>
    <dgm:cxn modelId="{18896ED7-6DB8-41F8-A22F-77A11924749F}" type="presParOf" srcId="{F1D91BF4-558B-4C24-88FA-559487B82917}" destId="{351FD9AD-C79D-4168-8DA2-D7111496B9E2}" srcOrd="0" destOrd="0" presId="urn:microsoft.com/office/officeart/2018/2/layout/IconCircleList"/>
    <dgm:cxn modelId="{85D50B7A-1848-41FE-8AD9-7F00FC2CAC40}" type="presParOf" srcId="{F1D91BF4-558B-4C24-88FA-559487B82917}" destId="{4CD0AF08-AD00-46F1-A769-97FF227719F9}" srcOrd="1" destOrd="0" presId="urn:microsoft.com/office/officeart/2018/2/layout/IconCircleList"/>
    <dgm:cxn modelId="{6BDA2E8B-55E5-4B29-9612-D5D3E9AF37D2}" type="presParOf" srcId="{F1D91BF4-558B-4C24-88FA-559487B82917}" destId="{4C07A087-F590-4FE9-81F3-16790CB3A30C}" srcOrd="2" destOrd="0" presId="urn:microsoft.com/office/officeart/2018/2/layout/IconCircleList"/>
    <dgm:cxn modelId="{680F39CE-16B2-44B0-B10B-DA9D6ECA598D}" type="presParOf" srcId="{F1D91BF4-558B-4C24-88FA-559487B82917}" destId="{4D9F3BB2-746B-484A-947F-1A31217FCF0C}" srcOrd="3" destOrd="0" presId="urn:microsoft.com/office/officeart/2018/2/layout/IconCircleList"/>
    <dgm:cxn modelId="{882CA02A-334B-44C7-B0AC-6F4A5C8E1173}" type="presParOf" srcId="{65244182-A4CC-4DBE-88C1-91AB30F6E709}" destId="{3CDE9DA0-59CD-4096-90CD-904D93A9D223}" srcOrd="3" destOrd="0" presId="urn:microsoft.com/office/officeart/2018/2/layout/IconCircleList"/>
    <dgm:cxn modelId="{61BF6406-4EC1-407A-B915-F67DF3F7CE77}" type="presParOf" srcId="{65244182-A4CC-4DBE-88C1-91AB30F6E709}" destId="{635EECB3-DE3A-40A6-9752-F795599F5ECA}" srcOrd="4" destOrd="0" presId="urn:microsoft.com/office/officeart/2018/2/layout/IconCircleList"/>
    <dgm:cxn modelId="{6EFC3131-9CC9-4741-81FF-2B021115C4D8}" type="presParOf" srcId="{635EECB3-DE3A-40A6-9752-F795599F5ECA}" destId="{3E137ADD-B07E-4E5E-AD0A-685F6EB2C2AA}" srcOrd="0" destOrd="0" presId="urn:microsoft.com/office/officeart/2018/2/layout/IconCircleList"/>
    <dgm:cxn modelId="{2155E2CC-6832-4F84-8F0B-6BB10153AF49}" type="presParOf" srcId="{635EECB3-DE3A-40A6-9752-F795599F5ECA}" destId="{AFBF0283-737D-4B90-8BF9-33D64F22AC2B}" srcOrd="1" destOrd="0" presId="urn:microsoft.com/office/officeart/2018/2/layout/IconCircleList"/>
    <dgm:cxn modelId="{BF232CD7-0DFC-44BA-A542-A3D5D7222137}" type="presParOf" srcId="{635EECB3-DE3A-40A6-9752-F795599F5ECA}" destId="{7B4954C7-1885-448C-A786-0A2E1CE8141A}" srcOrd="2" destOrd="0" presId="urn:microsoft.com/office/officeart/2018/2/layout/IconCircleList"/>
    <dgm:cxn modelId="{6B285520-A48D-4A74-BA81-12B91E797014}" type="presParOf" srcId="{635EECB3-DE3A-40A6-9752-F795599F5ECA}" destId="{C8474D3A-5108-4127-B13D-729915ABA698}" srcOrd="3" destOrd="0" presId="urn:microsoft.com/office/officeart/2018/2/layout/IconCircleList"/>
    <dgm:cxn modelId="{9E22B204-87C9-4B85-8753-6CD5BF9E61B7}" type="presParOf" srcId="{65244182-A4CC-4DBE-88C1-91AB30F6E709}" destId="{A7350766-45B0-45E7-9AC3-751B25243207}" srcOrd="5" destOrd="0" presId="urn:microsoft.com/office/officeart/2018/2/layout/IconCircleList"/>
    <dgm:cxn modelId="{B4BBDBAB-6001-47FC-9DAE-CF8F607BAE44}" type="presParOf" srcId="{65244182-A4CC-4DBE-88C1-91AB30F6E709}" destId="{E5F04838-2CAB-4683-BA72-999AE9351CFF}" srcOrd="6" destOrd="0" presId="urn:microsoft.com/office/officeart/2018/2/layout/IconCircleList"/>
    <dgm:cxn modelId="{8F54BB47-9C60-47A7-9CD5-9D578C38E906}" type="presParOf" srcId="{E5F04838-2CAB-4683-BA72-999AE9351CFF}" destId="{46BD919D-F852-41CA-92C0-C86C641D683E}" srcOrd="0" destOrd="0" presId="urn:microsoft.com/office/officeart/2018/2/layout/IconCircleList"/>
    <dgm:cxn modelId="{7B164B20-93CF-4CF6-B8E2-EED4EA347D35}" type="presParOf" srcId="{E5F04838-2CAB-4683-BA72-999AE9351CFF}" destId="{10F5726E-DCA0-4CAF-A3B6-90ED7698F888}" srcOrd="1" destOrd="0" presId="urn:microsoft.com/office/officeart/2018/2/layout/IconCircleList"/>
    <dgm:cxn modelId="{C64DCC02-7655-4420-ACB2-7458DD6FF312}" type="presParOf" srcId="{E5F04838-2CAB-4683-BA72-999AE9351CFF}" destId="{DEB0990C-E419-4EC7-BEFF-21A2F01C6F63}" srcOrd="2" destOrd="0" presId="urn:microsoft.com/office/officeart/2018/2/layout/IconCircleList"/>
    <dgm:cxn modelId="{5FE2536F-887C-4937-BBE7-E8A2DD9FE417}" type="presParOf" srcId="{E5F04838-2CAB-4683-BA72-999AE9351CFF}" destId="{072806A9-89DA-46BD-BB06-3867E68F29E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A0436-E8C9-443E-A266-043E1A6051D7}">
      <dsp:nvSpPr>
        <dsp:cNvPr id="0" name=""/>
        <dsp:cNvSpPr/>
      </dsp:nvSpPr>
      <dsp:spPr>
        <a:xfrm>
          <a:off x="205" y="84769"/>
          <a:ext cx="2479997" cy="2975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Engage Vulnerable Populations in Planning</a:t>
          </a:r>
          <a:endParaRPr lang="en-US" sz="2300" kern="1200" dirty="0"/>
        </a:p>
      </dsp:txBody>
      <dsp:txXfrm>
        <a:off x="205" y="1275168"/>
        <a:ext cx="2479997" cy="1785598"/>
      </dsp:txXfrm>
    </dsp:sp>
    <dsp:sp modelId="{E55AC4A8-FBE2-4B28-A2A4-37AB726A4941}">
      <dsp:nvSpPr>
        <dsp:cNvPr id="0" name=""/>
        <dsp:cNvSpPr/>
      </dsp:nvSpPr>
      <dsp:spPr>
        <a:xfrm>
          <a:off x="205" y="84769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01</a:t>
          </a:r>
        </a:p>
      </dsp:txBody>
      <dsp:txXfrm>
        <a:off x="205" y="84769"/>
        <a:ext cx="2479997" cy="1190398"/>
      </dsp:txXfrm>
    </dsp:sp>
    <dsp:sp modelId="{5FDA6E75-E347-4D47-8070-65350F8D116F}">
      <dsp:nvSpPr>
        <dsp:cNvPr id="0" name=""/>
        <dsp:cNvSpPr/>
      </dsp:nvSpPr>
      <dsp:spPr>
        <a:xfrm>
          <a:off x="2678602" y="84769"/>
          <a:ext cx="2479997" cy="2975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Multiple Emergency Communication Methods</a:t>
          </a:r>
          <a:endParaRPr lang="en-US" sz="2300" kern="1200" dirty="0"/>
        </a:p>
      </dsp:txBody>
      <dsp:txXfrm>
        <a:off x="2678602" y="1275168"/>
        <a:ext cx="2479997" cy="1785598"/>
      </dsp:txXfrm>
    </dsp:sp>
    <dsp:sp modelId="{121C535C-81E8-43AF-830A-B355606785DE}">
      <dsp:nvSpPr>
        <dsp:cNvPr id="0" name=""/>
        <dsp:cNvSpPr/>
      </dsp:nvSpPr>
      <dsp:spPr>
        <a:xfrm>
          <a:off x="2678602" y="84769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02</a:t>
          </a:r>
        </a:p>
      </dsp:txBody>
      <dsp:txXfrm>
        <a:off x="2678602" y="84769"/>
        <a:ext cx="2479997" cy="1190398"/>
      </dsp:txXfrm>
    </dsp:sp>
    <dsp:sp modelId="{C2BB634F-EE68-4974-B86B-FE74B11869CE}">
      <dsp:nvSpPr>
        <dsp:cNvPr id="0" name=""/>
        <dsp:cNvSpPr/>
      </dsp:nvSpPr>
      <dsp:spPr>
        <a:xfrm>
          <a:off x="5356999" y="84769"/>
          <a:ext cx="2479997" cy="2975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Transportation, Evac. Routes</a:t>
          </a:r>
          <a:endParaRPr lang="en-US" sz="2300" kern="1200" dirty="0"/>
        </a:p>
      </dsp:txBody>
      <dsp:txXfrm>
        <a:off x="5356999" y="1275168"/>
        <a:ext cx="2479997" cy="1785598"/>
      </dsp:txXfrm>
    </dsp:sp>
    <dsp:sp modelId="{53622790-2868-41C2-A786-D375EAD4D5D6}">
      <dsp:nvSpPr>
        <dsp:cNvPr id="0" name=""/>
        <dsp:cNvSpPr/>
      </dsp:nvSpPr>
      <dsp:spPr>
        <a:xfrm>
          <a:off x="5356999" y="84769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03</a:t>
          </a:r>
        </a:p>
      </dsp:txBody>
      <dsp:txXfrm>
        <a:off x="5356999" y="84769"/>
        <a:ext cx="2479997" cy="1190398"/>
      </dsp:txXfrm>
    </dsp:sp>
    <dsp:sp modelId="{19E00792-CD1F-482E-ACDA-198CE76CCCC4}">
      <dsp:nvSpPr>
        <dsp:cNvPr id="0" name=""/>
        <dsp:cNvSpPr/>
      </dsp:nvSpPr>
      <dsp:spPr>
        <a:xfrm>
          <a:off x="8035397" y="84769"/>
          <a:ext cx="2479997" cy="2975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Affordable Housing/ Policy to Support Recovery</a:t>
          </a:r>
          <a:endParaRPr lang="en-US" sz="2300" kern="1200" dirty="0"/>
        </a:p>
      </dsp:txBody>
      <dsp:txXfrm>
        <a:off x="8035397" y="1275168"/>
        <a:ext cx="2479997" cy="1785598"/>
      </dsp:txXfrm>
    </dsp:sp>
    <dsp:sp modelId="{E043158E-4A66-48C4-A2AA-34CAAC084086}">
      <dsp:nvSpPr>
        <dsp:cNvPr id="0" name=""/>
        <dsp:cNvSpPr/>
      </dsp:nvSpPr>
      <dsp:spPr>
        <a:xfrm>
          <a:off x="8035397" y="84769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04</a:t>
          </a:r>
        </a:p>
      </dsp:txBody>
      <dsp:txXfrm>
        <a:off x="8035397" y="84769"/>
        <a:ext cx="2479997" cy="1190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8DF64-DDAF-4E09-96A2-989C97C97548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BF5AB-E4DC-43F7-9562-DCEE77321317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84D76-F419-4544-8E8C-FC7E22AF120C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Develop inclusive preparedness plans </a:t>
          </a:r>
        </a:p>
      </dsp:txBody>
      <dsp:txXfrm>
        <a:off x="1948202" y="368029"/>
        <a:ext cx="3233964" cy="1371985"/>
      </dsp:txXfrm>
    </dsp:sp>
    <dsp:sp modelId="{351FD9AD-C79D-4168-8DA2-D7111496B9E2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0AF08-AD00-46F1-A769-97FF227719F9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F3BB2-746B-484A-947F-1A31217FCF0C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Use innovative tools to improve communication and training</a:t>
          </a:r>
        </a:p>
      </dsp:txBody>
      <dsp:txXfrm>
        <a:off x="7411643" y="368029"/>
        <a:ext cx="3233964" cy="1371985"/>
      </dsp:txXfrm>
    </dsp:sp>
    <dsp:sp modelId="{3E137ADD-B07E-4E5E-AD0A-685F6EB2C2AA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F0283-737D-4B90-8BF9-33D64F22AC2B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74D3A-5108-4127-B13D-729915ABA698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Establish resource-sharing models (MOUs) for emergency response</a:t>
          </a:r>
        </a:p>
      </dsp:txBody>
      <dsp:txXfrm>
        <a:off x="1948202" y="2452790"/>
        <a:ext cx="3233964" cy="1371985"/>
      </dsp:txXfrm>
    </dsp:sp>
    <dsp:sp modelId="{46BD919D-F852-41CA-92C0-C86C641D683E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5726E-DCA0-4CAF-A3B6-90ED7698F888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806A9-89DA-46BD-BB06-3867E68F29E0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Mobilize diverse populations through innovate tools to engage whole community</a:t>
          </a:r>
        </a:p>
      </dsp:txBody>
      <dsp:txXfrm>
        <a:off x="7411643" y="2452790"/>
        <a:ext cx="3233964" cy="137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B22153-33E7-6EDE-58A2-3A3DC62934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DC54D-2687-51FA-A33E-C4F259E21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08956-76B3-E748-BB03-6FA9100D4BA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95AE6-A3E3-2071-DFFF-A325E3E26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F57E6-DCFD-35F7-BD21-B4374AC16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1D52-F324-9444-9614-749E674B4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67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54108-AA58-DA48-A567-4465798632F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511D0-F687-D74D-B2CB-DEB8B27F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97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go any further—take a second to pick up the Silly Putty in front of you.</a:t>
            </a:r>
            <a:br>
              <a:rPr lang="en-US" dirty="0"/>
            </a:br>
            <a:r>
              <a:rPr lang="en-US" dirty="0"/>
              <a:t>It’s not just a fidget toy—though feel free to use it for that too!</a:t>
            </a:r>
            <a:br>
              <a:rPr lang="en-US" dirty="0"/>
            </a:br>
            <a:r>
              <a:rPr lang="en-US" dirty="0"/>
              <a:t>Silly Putty represents one of the most critical traits in emergency preparedness, especially for small, rural communities: </a:t>
            </a:r>
            <a:r>
              <a:rPr lang="en-US" b="1" dirty="0"/>
              <a:t>flexibility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When the plan breaks down, when the resources fall through, when the unexpected hits—it’s our ability to stretch, adapt, and reshape that makes the difference.</a:t>
            </a:r>
            <a:br>
              <a:rPr lang="en-US" dirty="0"/>
            </a:br>
            <a:r>
              <a:rPr lang="en-US" dirty="0"/>
              <a:t>So think about your own community—what areas feel rigid, and where can we introduce more flexibility?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2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have we learned?</a:t>
            </a:r>
            <a:br>
              <a:rPr lang="en-US" dirty="0"/>
            </a:br>
            <a:r>
              <a:rPr lang="en-US" dirty="0"/>
              <a:t>First: Plans must be localized. Every community has different needs and populations, and cookie-cutter approaches don’t cut it.</a:t>
            </a:r>
            <a:br>
              <a:rPr lang="en-US" dirty="0"/>
            </a:br>
            <a:r>
              <a:rPr lang="en-US" dirty="0"/>
              <a:t>Second: Communication must be layered—text alerts, radio, door-to-door, Spanish-language materials, cultural ambassadors. In Ukiah, we've started handing out bilingual emergency sign-up cards at events and even grocery stores.</a:t>
            </a:r>
            <a:br>
              <a:rPr lang="en-US" dirty="0"/>
            </a:br>
            <a:r>
              <a:rPr lang="en-US" dirty="0"/>
              <a:t>And third: Recovery isn’t just about rebuilding—it’s about reconnecting people to support systems, housing, and hope.</a:t>
            </a:r>
            <a:br>
              <a:rPr lang="en-US" dirty="0"/>
            </a:br>
            <a:r>
              <a:rPr lang="en-US" dirty="0"/>
              <a:t>Inclusive preparedness isn’t charity—it’s strategy. Because the better we protect our most vulnerable, the stronger we all become.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8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the real work begins—</a:t>
            </a:r>
            <a:r>
              <a:rPr lang="en-US" b="1" dirty="0"/>
              <a:t>engaging people who don’t usually show up to planning meetings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In Ukiah, we’ve learned that if we want diverse voices at the table, we can’t just invite them—we have to go to </a:t>
            </a:r>
            <a:r>
              <a:rPr lang="en-US" i="1" dirty="0"/>
              <a:t>their</a:t>
            </a:r>
            <a:r>
              <a:rPr lang="en-US" dirty="0"/>
              <a:t> tables. That might mean churches, schools, swap meets, or community dinners.</a:t>
            </a:r>
            <a:br>
              <a:rPr lang="en-US" dirty="0"/>
            </a:br>
            <a:r>
              <a:rPr lang="en-US" dirty="0"/>
              <a:t>One tool we’ve used is recruiting </a:t>
            </a:r>
            <a:r>
              <a:rPr lang="en-US" b="1" dirty="0"/>
              <a:t>community ambassadors</a:t>
            </a:r>
            <a:r>
              <a:rPr lang="en-US" dirty="0"/>
              <a:t>—people who already have trust and relationships with those groups. They help translate—not just language, but systems.</a:t>
            </a:r>
            <a:br>
              <a:rPr lang="en-US" dirty="0"/>
            </a:br>
            <a:r>
              <a:rPr lang="en-US" dirty="0"/>
              <a:t>And we’ve made it easier for people to get involved—offering childcare during training, serving food, and even providing interpretation and transportation when we can.</a:t>
            </a:r>
            <a:br>
              <a:rPr lang="en-US" dirty="0"/>
            </a:br>
            <a:r>
              <a:rPr lang="en-US" dirty="0"/>
              <a:t>What’s one thing you could change about how you engage vulnerable groups in your own community? Write it down or share it with someone at your table—we’ll come back 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7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“You’ll notice some Lifesavers on your tables—those weren’t just a sugar boost.</a:t>
            </a:r>
            <a:br>
              <a:rPr lang="en-US" dirty="0"/>
            </a:br>
            <a:r>
              <a:rPr lang="en-US" dirty="0"/>
              <a:t>Think about who your </a:t>
            </a:r>
            <a:r>
              <a:rPr lang="en-US" b="1" dirty="0"/>
              <a:t>lifesavers</a:t>
            </a:r>
            <a:r>
              <a:rPr lang="en-US" dirty="0"/>
              <a:t> are in your community. Who shows up during an emergency? Who do your vulnerable populations rely on? Who could you create a partnership with now—before disaster strikes?</a:t>
            </a:r>
            <a:br>
              <a:rPr lang="en-US" dirty="0"/>
            </a:br>
            <a:r>
              <a:rPr lang="en-US" dirty="0"/>
              <a:t>Take a moment to think of someone who has been a lifesaver in your own work. And if you're feeling bold, pass a Lifesaver to someone at your table and let them know: </a:t>
            </a:r>
            <a:r>
              <a:rPr lang="en-US" i="1" dirty="0"/>
              <a:t>'You're a lifesaver because…'</a:t>
            </a:r>
            <a:br>
              <a:rPr lang="en-US" dirty="0"/>
            </a:br>
            <a:r>
              <a:rPr lang="en-US" dirty="0"/>
              <a:t>That’s the kind of connection we need more of in our planning and our partnerships.”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05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“Write an emergency alert message for a boil water notice in both English and Spanish.”</a:t>
            </a:r>
            <a:br>
              <a:rPr lang="en-US" dirty="0"/>
            </a:br>
            <a:r>
              <a:rPr lang="en-US" dirty="0"/>
              <a:t>→ Display result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Bonus: Ask ChatGPT for a preparedness checklist for people without a car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“Write an emergency alert message for a boil water notice in both English and Spanish.”</a:t>
            </a:r>
            <a:br>
              <a:rPr lang="en-US" dirty="0"/>
            </a:br>
            <a:r>
              <a:rPr lang="en-US" dirty="0"/>
              <a:t>→ Display result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Bonus: Ask ChatGPT for a preparedness checklist for people without a car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Message: </a:t>
            </a:r>
            <a:r>
              <a:rPr lang="en-US" i="1" dirty="0"/>
              <a:t>You don’t need to be a tech expert to use this tool!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59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we’ve had a chance to connect challenges and resources, I want to give you a minute to reflect.</a:t>
            </a:r>
            <a:br>
              <a:rPr lang="en-US" dirty="0"/>
            </a:br>
            <a:r>
              <a:rPr lang="en-US" dirty="0"/>
              <a:t>Grab one of the little paper airplanes on your table. On the wing or tail, write down </a:t>
            </a:r>
            <a:r>
              <a:rPr lang="en-US" b="1" dirty="0"/>
              <a:t>one idea or insight you’re taking away from this session today</a:t>
            </a:r>
            <a:r>
              <a:rPr lang="en-US" dirty="0"/>
              <a:t>—something you're going to take back to your team, or just something that inspired you.</a:t>
            </a:r>
            <a:br>
              <a:rPr lang="en-US" dirty="0"/>
            </a:br>
            <a:r>
              <a:rPr lang="en-US" dirty="0"/>
              <a:t>Once you're done, we’re going to gently launch them toward the front. No high-speed disasters—just an intentional little flight of your ideas.</a:t>
            </a:r>
            <a:br>
              <a:rPr lang="en-US" dirty="0"/>
            </a:br>
            <a:r>
              <a:rPr lang="en-US" dirty="0"/>
              <a:t>We’ll pick a few and read them aloud to see where our ideas are headed.”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7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dive in, I want to share a little about myself—not to focus on me, but so you know where I’m coming from. </a:t>
            </a:r>
          </a:p>
          <a:p>
            <a:r>
              <a:rPr lang="en-US" dirty="0"/>
              <a:t>I'm a senior management analyst and emergency coordinator, a former firefighter, and a private pilot. I've led wildfire recovery, worked in homeless services, and run nonprofit disaster case management programs. </a:t>
            </a:r>
          </a:p>
          <a:p>
            <a:r>
              <a:rPr lang="en-US" dirty="0"/>
              <a:t>All of those experiences shape how I approach community resilience today. I’m also a mom, grandma, and small business owner—so I understand what it means to juggle priorities while still showing up for your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2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 our journey looks like today: We’ll start by understanding who’s in the room and what your communities are dealing with. </a:t>
            </a:r>
          </a:p>
          <a:p>
            <a:r>
              <a:rPr lang="en-US" dirty="0"/>
              <a:t>Then we’ll dive into lessons from the field—both national and local—and look at practical, innovative tools and approaches. </a:t>
            </a:r>
          </a:p>
          <a:p>
            <a:r>
              <a:rPr lang="en-US" dirty="0"/>
              <a:t>From AI to partnerships, and sticky notes to storytelling, we’ll keep things interactive and grounded in reality. </a:t>
            </a:r>
          </a:p>
          <a:p>
            <a:r>
              <a:rPr lang="en-US" dirty="0"/>
              <a:t>We'll wrap up with concrete takeaways and time for discussion—so you leave with something useful.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be wondering—what does aviation have to do with emergency management? </a:t>
            </a:r>
          </a:p>
          <a:p>
            <a:r>
              <a:rPr lang="en-US" dirty="0"/>
              <a:t>Well, as a pilot, I rely on checklists, coordination, preparation, and split-second decisions under pressure—sound familiar?</a:t>
            </a:r>
          </a:p>
          <a:p>
            <a:r>
              <a:rPr lang="en-US" dirty="0"/>
              <a:t>We’ll draw a few parallels as we go: from flight planning to managing emergencies, it’s all about having the right tools and mindset before you hit turbulence.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3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love to hear from you—what are the biggest challenges </a:t>
            </a:r>
            <a:r>
              <a:rPr lang="en-US" i="1" dirty="0"/>
              <a:t>you</a:t>
            </a:r>
            <a:r>
              <a:rPr lang="en-US" dirty="0"/>
              <a:t> face in your community when it comes to preparedness and response?</a:t>
            </a:r>
            <a:br>
              <a:rPr lang="en-US" dirty="0"/>
            </a:br>
            <a:r>
              <a:rPr lang="en-US" dirty="0"/>
              <a:t>Maybe it's communication with non-English speakers, maybe it's resource shortages, maybe it’s apathy or burnout.</a:t>
            </a:r>
            <a:br>
              <a:rPr lang="en-US" dirty="0"/>
            </a:br>
            <a:r>
              <a:rPr lang="en-US" dirty="0"/>
              <a:t>In Ukiah, we’ve seen everything from power shutoffs to wildfires to entire neighborhoods with no cell service for days. These things reveal where our systems are strong—and where they’re not.</a:t>
            </a:r>
            <a:br>
              <a:rPr lang="en-US" dirty="0"/>
            </a:br>
            <a:r>
              <a:rPr lang="en-US" dirty="0"/>
              <a:t>So take a moment—think about your most pressing challenge, and feel free to share it with your table or the group. We'll use some of your input in our upcoming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you. What are the biggest challenges you’re seeing in your own community?</a:t>
            </a:r>
          </a:p>
          <a:p>
            <a:r>
              <a:rPr lang="en-US" dirty="0"/>
              <a:t>This is your time to bring your experience into the room. Turn to your neighbor and share one challenge. </a:t>
            </a:r>
          </a:p>
          <a:p>
            <a:r>
              <a:rPr lang="en-US" dirty="0"/>
              <a:t>No challenge is too big or too small—this is about starting where you 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8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Vulnerability looks different in every community. In Ukiah, it’s often our elders, our unhoused, people without vehicles, and Spanish-speaking or Indigenous families who may not receive critical alerts.</a:t>
            </a:r>
            <a:br>
              <a:rPr lang="en-US" dirty="0"/>
            </a:br>
            <a:r>
              <a:rPr lang="en-US" dirty="0"/>
              <a:t>Think about your own area—who’s most at risk of being left out, unheard, or unprepared when disaster strikes?</a:t>
            </a:r>
            <a:br>
              <a:rPr lang="en-US" dirty="0"/>
            </a:br>
            <a:r>
              <a:rPr lang="en-US" dirty="0"/>
              <a:t>This is more than a thought exercise. Identifying these groups early is key to planning. Write it down, keep it with you—we’ll revisit this when we talk about community ambassadors and resource sharing.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go big-picture for a moment. Hurricane Katrina is a painful but powerful example.</a:t>
            </a:r>
            <a:br>
              <a:rPr lang="en-US" dirty="0"/>
            </a:br>
            <a:r>
              <a:rPr lang="en-US" dirty="0"/>
              <a:t>Evacuation efforts failed, and it wasn’t because people didn’t care—it was because systems weren’t built to support those without money, cars, or access to timely info.</a:t>
            </a:r>
            <a:br>
              <a:rPr lang="en-US" dirty="0"/>
            </a:br>
            <a:r>
              <a:rPr lang="en-US" dirty="0"/>
              <a:t>Whole neighborhoods were left behind—predominantly low-income, Black, elderly, or disabled residents. Language barriers, lack of access to transportation, and no emergency plans that accounted for them.</a:t>
            </a:r>
            <a:br>
              <a:rPr lang="en-US" dirty="0"/>
            </a:br>
            <a:r>
              <a:rPr lang="en-US" dirty="0"/>
              <a:t>We can’t afford to repeat these mistakes—so as we move forward, let’s keep asking: </a:t>
            </a:r>
            <a:r>
              <a:rPr lang="en-US" i="1" dirty="0"/>
              <a:t>Are we building systems that include everyone?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Closer to home, we saw similar breakdowns during the Valley Fire and the Camp Fire.</a:t>
            </a:r>
            <a:br>
              <a:rPr lang="en-US" dirty="0"/>
            </a:br>
            <a:r>
              <a:rPr lang="en-US" dirty="0"/>
              <a:t>The Valley Fire devastated communities in Lake County—many homes lost were uninsured, and rural evacuation routes were clogged or confusing. Cell service failed. People were trapped.</a:t>
            </a:r>
            <a:br>
              <a:rPr lang="en-US" dirty="0"/>
            </a:br>
            <a:r>
              <a:rPr lang="en-US" dirty="0"/>
              <a:t>During the Camp Fire in Paradise, low-income mobile home communities were wiped out. Seniors had nowhere to go. And now, years later, many haven’t been able to rebuild.</a:t>
            </a:r>
            <a:br>
              <a:rPr lang="en-US" dirty="0"/>
            </a:br>
            <a:r>
              <a:rPr lang="en-US" dirty="0"/>
              <a:t>These aren’t just stories—they’re warnings. If we want to be ready, we have to learn from what didn’t work and build from the ground up, starting with our most vulnerable.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11D0-F687-D74D-B2CB-DEB8B27F7F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6E156-9896-9958-3AA8-39DC23B1921F}"/>
              </a:ext>
            </a:extLst>
          </p:cNvPr>
          <p:cNvSpPr/>
          <p:nvPr userDrawn="1"/>
        </p:nvSpPr>
        <p:spPr>
          <a:xfrm>
            <a:off x="-2" y="4587471"/>
            <a:ext cx="12192000" cy="1663557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8767BC-373C-EA19-AFDC-C2D86F558873}"/>
              </a:ext>
            </a:extLst>
          </p:cNvPr>
          <p:cNvSpPr txBox="1"/>
          <p:nvPr userDrawn="1"/>
        </p:nvSpPr>
        <p:spPr>
          <a:xfrm>
            <a:off x="-2" y="6411151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4D4D4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California Emergency Services Association | 2025 Annual Conference and Training</a:t>
            </a:r>
            <a:endParaRPr lang="en-US" sz="1400">
              <a:solidFill>
                <a:srgbClr val="4D4D4F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67A69-CCA7-BA4D-BC85-80340E041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0" y="4733415"/>
            <a:ext cx="12192000" cy="82885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F7B71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1E54E-02DC-AD48-8A79-2C65F1AAC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512" y="5562267"/>
            <a:ext cx="12202510" cy="3577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796F3-CF15-1188-2186-B5B097645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6867" y="344221"/>
            <a:ext cx="6527752" cy="40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2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32724F-B8A1-78C6-624C-5F83163B3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263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6ADE74-E86A-AC4D-8B16-C80EBAA4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6087"/>
            <a:ext cx="10515600" cy="888234"/>
          </a:xfrm>
        </p:spPr>
        <p:txBody>
          <a:bodyPr/>
          <a:lstStyle>
            <a:lvl1pPr>
              <a:defRPr b="1">
                <a:solidFill>
                  <a:srgbClr val="F7B71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46372-21D8-D44F-A084-88B6C6AF0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3304"/>
            <a:ext cx="10515600" cy="3263309"/>
          </a:xfrm>
        </p:spPr>
        <p:txBody>
          <a:bodyPr/>
          <a:lstStyle>
            <a:lvl1pPr>
              <a:defRPr>
                <a:solidFill>
                  <a:srgbClr val="3B2314"/>
                </a:solidFill>
              </a:defRPr>
            </a:lvl1pPr>
            <a:lvl2pPr>
              <a:defRPr>
                <a:solidFill>
                  <a:srgbClr val="3B2314"/>
                </a:solidFill>
              </a:defRPr>
            </a:lvl2pPr>
            <a:lvl3pPr>
              <a:defRPr>
                <a:solidFill>
                  <a:srgbClr val="3B2314"/>
                </a:solidFill>
              </a:defRPr>
            </a:lvl3pPr>
            <a:lvl4pPr>
              <a:defRPr>
                <a:solidFill>
                  <a:srgbClr val="3B2314"/>
                </a:solidFill>
              </a:defRPr>
            </a:lvl4pPr>
            <a:lvl5pPr>
              <a:defRPr>
                <a:solidFill>
                  <a:srgbClr val="3B231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3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Headline with 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8379-C6F2-78F1-0E0E-872603BD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77953"/>
            <a:ext cx="10515600" cy="1205057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7B71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32839-D51D-9460-8BBA-0A0F7DFFF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33879"/>
            <a:ext cx="5157787" cy="50178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B231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7E918-AE6F-F04B-EDCE-B3FD7E0CC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5667"/>
            <a:ext cx="5157787" cy="3684588"/>
          </a:xfrm>
        </p:spPr>
        <p:txBody>
          <a:bodyPr/>
          <a:lstStyle>
            <a:lvl1pPr>
              <a:defRPr sz="2400">
                <a:solidFill>
                  <a:srgbClr val="3B2314"/>
                </a:solidFill>
              </a:defRPr>
            </a:lvl1pPr>
            <a:lvl2pPr>
              <a:defRPr>
                <a:solidFill>
                  <a:srgbClr val="3B2314"/>
                </a:solidFill>
              </a:defRPr>
            </a:lvl2pPr>
            <a:lvl3pPr>
              <a:defRPr>
                <a:solidFill>
                  <a:srgbClr val="3B2314"/>
                </a:solidFill>
              </a:defRPr>
            </a:lvl3pPr>
            <a:lvl4pPr>
              <a:defRPr>
                <a:solidFill>
                  <a:srgbClr val="3B2314"/>
                </a:solidFill>
              </a:defRPr>
            </a:lvl4pPr>
            <a:lvl5pPr>
              <a:defRPr>
                <a:solidFill>
                  <a:srgbClr val="3B231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DDE5-7D90-FDE3-D169-E3E70619E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33879"/>
            <a:ext cx="5183188" cy="50178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B231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8A4A6-C884-B941-0AE4-D006DF56A2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35667"/>
            <a:ext cx="5183188" cy="3684588"/>
          </a:xfrm>
        </p:spPr>
        <p:txBody>
          <a:bodyPr/>
          <a:lstStyle>
            <a:lvl1pPr>
              <a:defRPr sz="2400">
                <a:solidFill>
                  <a:srgbClr val="3B2314"/>
                </a:solidFill>
              </a:defRPr>
            </a:lvl1pPr>
            <a:lvl2pPr>
              <a:defRPr>
                <a:solidFill>
                  <a:srgbClr val="3B2314"/>
                </a:solidFill>
              </a:defRPr>
            </a:lvl2pPr>
            <a:lvl3pPr>
              <a:defRPr>
                <a:solidFill>
                  <a:srgbClr val="3B2314"/>
                </a:solidFill>
              </a:defRPr>
            </a:lvl3pPr>
            <a:lvl4pPr>
              <a:defRPr>
                <a:solidFill>
                  <a:srgbClr val="3B2314"/>
                </a:solidFill>
              </a:defRPr>
            </a:lvl4pPr>
            <a:lvl5pPr>
              <a:defRPr>
                <a:solidFill>
                  <a:srgbClr val="3B231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56A93-714D-A8C8-2188-16B2AE12D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4D5E-F467-F08E-BA36-9876B96A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693398"/>
            <a:ext cx="10515599" cy="810281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F7B71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E7B66-00DB-ACDB-E240-48B0C4D6A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06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B23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61B59-3E04-C8AD-885C-6181F695E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2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line withou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6024A-B33B-4802-8658-A1632972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6549"/>
            <a:ext cx="10515600" cy="77787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7B71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E8FD9-940B-28E1-9A7F-A2A18A9EEEC9}"/>
              </a:ext>
            </a:extLst>
          </p:cNvPr>
          <p:cNvSpPr txBox="1"/>
          <p:nvPr userDrawn="1"/>
        </p:nvSpPr>
        <p:spPr>
          <a:xfrm>
            <a:off x="-218931" y="58874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California Emergency Services Association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2023 Annual Training &amp; Conference</a:t>
            </a:r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B8AB8-754A-521C-FB69-53EA523CF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2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0FEFA-131F-CC41-B490-7DBA07B4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FD9B4-75CC-7A4A-B4DE-7337C8F62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0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4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7B718"/>
          </a:solidFill>
          <a:latin typeface="Rockwell" panose="02060603020205020403" pitchFamily="18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B2314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B2314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B231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B231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B231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atgpt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mailto:tboyl@cityofukiah.co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D424-B292-964B-0936-F27072D53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0" y="4654296"/>
            <a:ext cx="12192000" cy="1170432"/>
          </a:xfrm>
        </p:spPr>
        <p:txBody>
          <a:bodyPr>
            <a:normAutofit fontScale="90000"/>
          </a:bodyPr>
          <a:lstStyle/>
          <a:p>
            <a:r>
              <a:rPr lang="en-US" dirty="0"/>
              <a:t>Cleared for Takeoff: Strengthening Emergency Preparedness in Rural, Multicultural Communities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81CF7-8480-FB60-E158-3A1A92EFC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512" y="5562267"/>
            <a:ext cx="12202510" cy="637365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  <a:p>
            <a:r>
              <a:rPr lang="en-US"/>
              <a:t>Presented by: Traci Boyl, Emergency Management Coordinator, City of Ukiah</a:t>
            </a:r>
          </a:p>
        </p:txBody>
      </p:sp>
    </p:spTree>
    <p:extLst>
      <p:ext uri="{BB962C8B-B14F-4D97-AF65-F5344CB8AC3E}">
        <p14:creationId xmlns:p14="http://schemas.microsoft.com/office/powerpoint/2010/main" val="323600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Rising smoke and clouds">
            <a:extLst>
              <a:ext uri="{FF2B5EF4-FFF2-40B4-BE49-F238E27FC236}">
                <a16:creationId xmlns:a16="http://schemas.microsoft.com/office/drawing/2014/main" id="{DC38937B-2A8C-0B03-532A-D3174CBB31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C8CA7-C92A-D3F9-D9FF-0B034971D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>
                <a:solidFill>
                  <a:srgbClr val="FFFFFF"/>
                </a:solidFill>
                <a:latin typeface="+mj-lt"/>
                <a:cs typeface="+mj-cs"/>
              </a:rPr>
              <a:t>LOCAL FAILURES AND THEIR IMPACT ON VULNERABLE COMMUNITIES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5344D-2169-1BF7-3DDC-883BCC25080C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FFFF"/>
                </a:solidFill>
              </a:rPr>
              <a:t>Valley Fire (2015, Lake County):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Over 1,300 homes destroyed, many uninsured or underinsured, leaving low-income and elderly residents unable to rebuild.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Rural residents faced evacuation challenges due to lack of transportation and inadequate preparedness plans for vulnerable groups.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Limited cell service hindered timely evacuation orders, especially for non-English-speaking residents.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FFFF"/>
                </a:solidFill>
              </a:rPr>
              <a:t>Paradise Camp Fire (2018):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95% of Paradise destroyed, including over 19,000 homes and businesses; 96% of mobile homes (housing low-income retirees) were lost.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Rebuilding efforts are slow, with few affordable housing options, making recovery difficult for low-income and elderly residents.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0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2DD4-13B7-70A3-252C-01FCA426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C4F1B-9386-39B0-0058-CA537E7E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Rockwell"/>
                <a:cs typeface="Arial"/>
              </a:rPr>
              <a:t>What we’ve learned about vulnerable communities and inclusive preparedness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62F1797-23E8-6F85-DB59-A5ADA4150A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5909523"/>
              </p:ext>
            </p:extLst>
          </p:nvPr>
        </p:nvGraphicFramePr>
        <p:xfrm>
          <a:off x="838200" y="3035808"/>
          <a:ext cx="10515600" cy="3145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566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6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E0ADAC2-1613-5592-63E9-189B6933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143940" y="643467"/>
            <a:ext cx="99041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4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3E354-5786-35EE-D033-C70D6D33F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9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CF6D9-264F-8A1B-1A8A-C2E56DAD4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294" y="2234080"/>
            <a:ext cx="5773412" cy="2389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40FA7-49D1-F835-1D3D-F1EBF8FB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Resource sharing through MOUs and MOAs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94869-FDF5-73C0-8D4F-811540C67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94" y="2363385"/>
            <a:ext cx="5224725" cy="4493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B9116-9883-32CB-4938-7AFB4B452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398" y="2530776"/>
            <a:ext cx="3517697" cy="3005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860F6-C81C-359B-4866-9B3B9D99C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044" y="2723080"/>
            <a:ext cx="4291956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76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8B6514-0D11-FA33-C287-43120FB1F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0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D59A5-7865-9E51-02BA-659A3788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AI- Your Co-Pilot for Emergency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B60F7-F143-E0B1-E0A7-A8B3EE79615B}"/>
              </a:ext>
            </a:extLst>
          </p:cNvPr>
          <p:cNvSpPr txBox="1"/>
          <p:nvPr/>
        </p:nvSpPr>
        <p:spPr>
          <a:xfrm>
            <a:off x="7139353" y="3094892"/>
            <a:ext cx="4423381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a typeface="+mn-lt"/>
                <a:cs typeface="+mn-lt"/>
                <a:hlinkClick r:id="rId4"/>
              </a:rPr>
              <a:t>ChatGPT </a:t>
            </a:r>
          </a:p>
          <a:p>
            <a:pPr algn="l"/>
            <a:endParaRPr lang="en-US" sz="4000" dirty="0">
              <a:ea typeface="+mn-lt"/>
              <a:cs typeface="+mn-lt"/>
              <a:hlinkClick r:id="rId4"/>
            </a:endParaRPr>
          </a:p>
          <a:p>
            <a:pPr algn="l"/>
            <a:endParaRPr lang="en-US" dirty="0">
              <a:ea typeface="+mn-lt"/>
              <a:cs typeface="+mn-lt"/>
              <a:hlinkClick r:id="rId4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718C7-F0D1-1B73-BF45-1406E41DC365}"/>
              </a:ext>
            </a:extLst>
          </p:cNvPr>
          <p:cNvSpPr txBox="1"/>
          <p:nvPr/>
        </p:nvSpPr>
        <p:spPr>
          <a:xfrm>
            <a:off x="7197089" y="4136084"/>
            <a:ext cx="415671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Translate </a:t>
            </a:r>
            <a:r>
              <a:rPr lang="en-US" b="1" dirty="0"/>
              <a:t>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Create training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Summarize after-action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Brainstorm inclusive outreach ideas</a:t>
            </a:r>
          </a:p>
        </p:txBody>
      </p:sp>
    </p:spTree>
    <p:extLst>
      <p:ext uri="{BB962C8B-B14F-4D97-AF65-F5344CB8AC3E}">
        <p14:creationId xmlns:p14="http://schemas.microsoft.com/office/powerpoint/2010/main" val="93834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473F5-5205-3AF5-3D52-7E8CFB16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/>
              <a:t>Direct Approach to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0D0-9E58-5069-FEC8-DC2E3C7D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281990"/>
            <a:ext cx="4646905" cy="4074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ptos"/>
                <a:cs typeface="Arial"/>
              </a:rPr>
              <a:t>Step One: Write it Down (5 mins)</a:t>
            </a:r>
            <a:endParaRPr lang="en-US" sz="2400" dirty="0"/>
          </a:p>
          <a:p>
            <a:pPr marL="0" indent="0">
              <a:buNone/>
            </a:pPr>
            <a:endParaRPr lang="en-US" sz="2400" dirty="0">
              <a:latin typeface="Aptos"/>
              <a:cs typeface="Arial"/>
            </a:endParaRPr>
          </a:p>
          <a:p>
            <a:pPr marL="0" indent="0">
              <a:buNone/>
            </a:pPr>
            <a:r>
              <a:rPr lang="en-US" sz="3200" dirty="0">
                <a:latin typeface="Aptos"/>
                <a:cs typeface="Arial"/>
              </a:rPr>
              <a:t>Yellow Sticky: "I need help with..."</a:t>
            </a:r>
          </a:p>
          <a:p>
            <a:pPr marL="0" indent="0">
              <a:buNone/>
            </a:pPr>
            <a:r>
              <a:rPr lang="en-US" sz="3200" dirty="0">
                <a:latin typeface="Aptos"/>
                <a:cs typeface="Arial"/>
              </a:rPr>
              <a:t>Blue Sticky: "I can offer help on..."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783148-314E-0C24-45D8-E8543F80C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5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7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E9995-5030-4EEE-4BC4-69DA389C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B2207-4F01-2D4D-5497-883825BE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/>
              <a:t>Direct Approach to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E3C26-42E1-12C1-409F-A5426C796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ptos"/>
                <a:cs typeface="Arial"/>
              </a:rPr>
              <a:t>Step Two: </a:t>
            </a:r>
            <a:r>
              <a:rPr lang="en-US" sz="2000">
                <a:latin typeface="Aptos"/>
                <a:cs typeface="Arial"/>
              </a:rPr>
              <a:t>Find Your Match (10 mins)</a:t>
            </a:r>
          </a:p>
          <a:p>
            <a:r>
              <a:rPr lang="en-US" sz="2000">
                <a:latin typeface="Aptos"/>
                <a:cs typeface="Arial"/>
              </a:rPr>
              <a:t>Find a person in the room with the opposite color Post it</a:t>
            </a:r>
          </a:p>
          <a:p>
            <a:r>
              <a:rPr lang="en-US" sz="2000">
                <a:latin typeface="Aptos"/>
                <a:cs typeface="Arial"/>
              </a:rPr>
              <a:t>If they match your challenge, great, if not, just start a conversation and share resources and challenges</a:t>
            </a:r>
          </a:p>
          <a:p>
            <a:r>
              <a:rPr lang="en-US" sz="2000">
                <a:latin typeface="Aptos"/>
                <a:cs typeface="Arial"/>
              </a:rPr>
              <a:t>No Match – No problem. Place your sticky on the connection board at the back of the room for follow-up.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F3DFA-53BA-74DF-3894-13988369E3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71" r="453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115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194AF-B5BD-88FB-8B7E-BBD5D58F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Takeaways &amp; Actionable Strategies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0EE523DA-DA56-BBE9-DB6B-A480BFE0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80208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058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mountain, outdoor, plane, aircraft&#10;&#10;Description automatically generated">
            <a:extLst>
              <a:ext uri="{FF2B5EF4-FFF2-40B4-BE49-F238E27FC236}">
                <a16:creationId xmlns:a16="http://schemas.microsoft.com/office/drawing/2014/main" id="{0110CDE6-C21A-1D57-B077-B547B735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999" r="991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CDC21-8EBD-524A-996E-78B11005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+mj-lt"/>
                <a:cs typeface="+mj-cs"/>
              </a:rPr>
              <a:t>Final Approach: Q&amp;A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4659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B62DD-024D-0DE1-653F-D66F6A5C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61B7A-8B60-56F7-E703-F944CE511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40" r="23298" b="45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CB7BE-B670-86EE-2EDE-5355CEF2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>
                <a:solidFill>
                  <a:schemeClr val="bg1"/>
                </a:solidFill>
                <a:latin typeface="+mj-lt"/>
                <a:cs typeface="+mj-cs"/>
              </a:rPr>
              <a:t>Disaster Strikes – You can only keep one tool, piece of knowledge, or resource, what is it? </a:t>
            </a:r>
            <a:br>
              <a:rPr lang="en-US" sz="3000">
                <a:solidFill>
                  <a:schemeClr val="bg1"/>
                </a:solidFill>
                <a:latin typeface="+mj-lt"/>
                <a:cs typeface="+mj-cs"/>
              </a:rPr>
            </a:br>
            <a:br>
              <a:rPr lang="en-US" sz="3000" b="0">
                <a:solidFill>
                  <a:schemeClr val="bg1"/>
                </a:solidFill>
                <a:latin typeface="+mj-lt"/>
                <a:cs typeface="+mj-cs"/>
              </a:rPr>
            </a:br>
            <a:endParaRPr lang="en-US" sz="3000">
              <a:solidFill>
                <a:schemeClr val="bg1"/>
              </a:solidFill>
              <a:latin typeface="+mj-lt"/>
              <a:cs typeface="+mj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0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BECD7-ABC4-1F36-7B87-98116659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5162"/>
            <a:ext cx="4153767" cy="1667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285750" indent="-228600"/>
            <a:br>
              <a:rPr lang="en-US" sz="1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Traci Boyl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tboyl@cityofukiah.com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707-467-5720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Qr code&#10;&#10;AI-generated content may be incorrect.">
            <a:extLst>
              <a:ext uri="{FF2B5EF4-FFF2-40B4-BE49-F238E27FC236}">
                <a16:creationId xmlns:a16="http://schemas.microsoft.com/office/drawing/2014/main" id="{8A29E896-776D-77A1-BD33-5C5559D3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05" r="-4" b="3692"/>
          <a:stretch/>
        </p:blipFill>
        <p:spPr>
          <a:xfrm>
            <a:off x="838199" y="536943"/>
            <a:ext cx="4153757" cy="3900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DDBEF-D023-3010-E59F-AE7A019D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7316"/>
          <a:stretch/>
        </p:blipFill>
        <p:spPr>
          <a:xfrm>
            <a:off x="5183372" y="536943"/>
            <a:ext cx="6304539" cy="390033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D4E086-AAB1-56D6-84EC-4A76A87E1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2611" y="4659073"/>
            <a:ext cx="6304540" cy="1667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5400" dirty="0">
                <a:solidFill>
                  <a:schemeClr val="tx1"/>
                </a:solidFill>
                <a:latin typeface="+mn-lt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7890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433E-8FBC-D403-0CBF-A193922EF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968964"/>
            <a:ext cx="4234393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Meet Your Presenter: Traci Boyl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595F7-B256-F745-5644-BDC7AA4FE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234394" cy="3447832"/>
          </a:xfrm>
        </p:spPr>
        <p:txBody>
          <a:bodyPr anchor="t">
            <a:normAutofit/>
          </a:bodyPr>
          <a:lstStyle/>
          <a:p>
            <a:r>
              <a:rPr lang="en-US" sz="2000"/>
              <a:t>Private pilot and Airplane Owner</a:t>
            </a:r>
          </a:p>
          <a:p>
            <a:r>
              <a:rPr lang="en-US" sz="2000"/>
              <a:t>Senior Management Analyst and Emergency Coordinator</a:t>
            </a:r>
          </a:p>
          <a:p>
            <a:r>
              <a:rPr lang="en-US" sz="2000"/>
              <a:t>Former firefighter with experience in disaster response &amp; recovery</a:t>
            </a:r>
          </a:p>
          <a:p>
            <a:r>
              <a:rPr lang="en-US" sz="2000"/>
              <a:t>Mother, grandmother, outdoor adventurer &amp; runner</a:t>
            </a:r>
          </a:p>
          <a:p>
            <a:r>
              <a:rPr lang="en-US" sz="2000"/>
              <a:t>Small business owner and aspiring author</a:t>
            </a:r>
          </a:p>
          <a:p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E66D7-88C0-5F0A-59B5-17B14C15F9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23" b="-2"/>
          <a:stretch/>
        </p:blipFill>
        <p:spPr>
          <a:xfrm>
            <a:off x="5951142" y="1374830"/>
            <a:ext cx="5453545" cy="49846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680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E549-7A78-0E9D-84BE-9F9A7102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596E-A6A8-E9B7-F9CA-7E0366A9E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Welcome and Introduction</a:t>
            </a:r>
            <a:endParaRPr lang="en-US" dirty="0"/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Understanding Your Community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Lessons from the Field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Innovative Tools and Strategies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AI as Co-Pilot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Direct Approach to Solutions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Key Takeaways &amp; Actionable Strategies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ptos"/>
                <a:cs typeface="Arial"/>
              </a:rPr>
              <a:t>Final Approach: Q&amp;A and Discussion </a:t>
            </a:r>
            <a:endParaRPr lang="en-US" cap="none" dirty="0">
              <a:latin typeface="Aptos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8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small airplane on a runway&#10;&#10;AI-generated content may be incorrect.">
            <a:extLst>
              <a:ext uri="{FF2B5EF4-FFF2-40B4-BE49-F238E27FC236}">
                <a16:creationId xmlns:a16="http://schemas.microsoft.com/office/drawing/2014/main" id="{052D6893-1C73-BAB0-27CC-7DBC400901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823" r="4955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E38C6-11BA-0BB8-38D8-4C6D3BA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7434"/>
            <a:ext cx="8044375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Rockwell"/>
                <a:cs typeface="Arial"/>
              </a:rPr>
              <a:t>And aviation too!</a:t>
            </a:r>
            <a:endParaRPr lang="en-US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06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75375-E517-6E79-11A7-96187689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>
                <a:solidFill>
                  <a:schemeClr val="bg1"/>
                </a:solidFill>
                <a:latin typeface="+mj-lt"/>
                <a:cs typeface="+mj-cs"/>
              </a:rPr>
              <a:t>Pre-Planning Checklist: Understanding Rural Multicultural Communities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9BCEE-E5AE-4330-57D2-9C9D8A302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000" b="1">
                <a:solidFill>
                  <a:schemeClr val="bg1"/>
                </a:solidFill>
                <a:latin typeface="+mn-lt"/>
                <a:cs typeface="+mn-cs"/>
              </a:rPr>
              <a:t>Limited resources in rural areas</a:t>
            </a:r>
          </a:p>
          <a:p>
            <a:pPr lvl="0"/>
            <a:r>
              <a:rPr lang="en-US" sz="2000" b="1">
                <a:solidFill>
                  <a:schemeClr val="bg1"/>
                </a:solidFill>
                <a:latin typeface="+mn-lt"/>
                <a:cs typeface="+mn-cs"/>
              </a:rPr>
              <a:t>Cultural and language barriers in diverse populations</a:t>
            </a:r>
          </a:p>
          <a:p>
            <a:pPr lvl="0"/>
            <a:r>
              <a:rPr lang="en-US" sz="2000" b="1">
                <a:solidFill>
                  <a:schemeClr val="bg1"/>
                </a:solidFill>
                <a:latin typeface="+mn-lt"/>
                <a:cs typeface="+mn-cs"/>
              </a:rPr>
              <a:t>Vulnerability to climate events, wildfires, and other disaster</a:t>
            </a:r>
          </a:p>
          <a:p>
            <a:pPr marL="0" lvl="0"/>
            <a:endParaRPr lang="en-US" sz="2000">
              <a:solidFill>
                <a:schemeClr val="bg1"/>
              </a:solidFill>
              <a:latin typeface="+mn-lt"/>
              <a:cs typeface="+mn-cs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FD2FE17-AC7F-1F2E-FE7D-CD014D9BB8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9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C918F-6525-9425-8607-B6E432CB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What are some of the biggest challenges you face in your community when it comes to preparedness and response? </a:t>
            </a:r>
          </a:p>
        </p:txBody>
      </p:sp>
    </p:spTree>
    <p:extLst>
      <p:ext uri="{BB962C8B-B14F-4D97-AF65-F5344CB8AC3E}">
        <p14:creationId xmlns:p14="http://schemas.microsoft.com/office/powerpoint/2010/main" val="821703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1612D-E7D1-4B7B-0C62-49F3B465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Freeform: Shape 62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9" name="Freeform: Shape 62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FF16A-288B-7D12-E796-86BDC856A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cs typeface="+mj-cs"/>
              </a:rPr>
              <a:t>Which populations in your community do you find are most vulnerable during emergencies?</a:t>
            </a:r>
            <a:endParaRPr lang="en-US" sz="5400">
              <a:solidFill>
                <a:schemeClr val="bg1">
                  <a:lumMod val="95000"/>
                  <a:lumOff val="5000"/>
                </a:schemeClr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0261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65387-E430-59FA-0CF9-DAF22ADE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Lessons-Learned: National Failures in Preparedness for Vulnerable Communities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B7B0-B43D-7D45-9464-0F6BD492F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418408"/>
            <a:ext cx="5181598" cy="3409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r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tx1"/>
                </a:solidFill>
                <a:latin typeface="+mn-lt"/>
                <a:cs typeface="+mn-cs"/>
              </a:rPr>
              <a:t>Hurricane Katrina (2005): A National Example</a:t>
            </a:r>
            <a:endParaRPr lang="en-US" sz="190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 algn="r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tx1"/>
                </a:solidFill>
                <a:latin typeface="+mn-lt"/>
                <a:cs typeface="+mn-cs"/>
              </a:rPr>
              <a:t>Evacuation Failures</a:t>
            </a:r>
            <a:r>
              <a:rPr lang="en-US" sz="1900">
                <a:solidFill>
                  <a:schemeClr val="tx1"/>
                </a:solidFill>
                <a:latin typeface="+mn-lt"/>
                <a:cs typeface="+mn-cs"/>
              </a:rPr>
              <a:t>: Low-income, African American residents were unable to evacuate due to lack of transportation and resources.</a:t>
            </a:r>
          </a:p>
          <a:p>
            <a:pPr indent="-228600" algn="r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tx1"/>
                </a:solidFill>
                <a:latin typeface="+mn-lt"/>
                <a:cs typeface="+mn-cs"/>
              </a:rPr>
              <a:t>Communication Barriers</a:t>
            </a:r>
            <a:r>
              <a:rPr lang="en-US" sz="1900">
                <a:solidFill>
                  <a:schemeClr val="tx1"/>
                </a:solidFill>
                <a:latin typeface="+mn-lt"/>
                <a:cs typeface="+mn-cs"/>
              </a:rPr>
              <a:t>: Non-English-speaking communities were unable to access critical emergency information.</a:t>
            </a:r>
          </a:p>
          <a:p>
            <a:pPr indent="-228600" algn="r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tx1"/>
                </a:solidFill>
                <a:latin typeface="+mn-lt"/>
                <a:cs typeface="+mn-cs"/>
              </a:rPr>
              <a:t>Disproportionate Impact</a:t>
            </a:r>
            <a:r>
              <a:rPr lang="en-US" sz="1900">
                <a:solidFill>
                  <a:schemeClr val="tx1"/>
                </a:solidFill>
                <a:latin typeface="+mn-lt"/>
                <a:cs typeface="+mn-cs"/>
              </a:rPr>
              <a:t>: Vulnerable populations (e.g., elderly, disabled) were trapped in homes without adequate shelter or medical care.</a:t>
            </a:r>
          </a:p>
          <a:p>
            <a:pPr indent="-228600" algn="r">
              <a:buFont typeface="Arial" panose="020B0604020202020204" pitchFamily="34" charset="0"/>
              <a:buChar char="•"/>
            </a:pPr>
            <a:endParaRPr lang="en-US" sz="190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BB75B-E71F-0ED6-8143-94194407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660785"/>
            <a:ext cx="4957638" cy="51507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92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5482276-4B82-4CDA-A5F3-83D40F4F0CED}">
  <we:reference id="wa200005566" version="3.0.0.2" store="en-US" storeType="omex"/>
  <we:alternateReferences>
    <we:reference id="wa200005566" version="3.0.0.2" store="omex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e9fddc-a77b-4b32-963a-091f69d15bbe">
      <Terms xmlns="http://schemas.microsoft.com/office/infopath/2007/PartnerControls"/>
    </lcf76f155ced4ddcb4097134ff3c332f>
    <TaxCatchAll xmlns="98e830f3-e865-4cdf-bca7-a3912120cf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CE23DA96BDE449436D247E5422671" ma:contentTypeVersion="13" ma:contentTypeDescription="Create a new document." ma:contentTypeScope="" ma:versionID="7524784be8892f3c75af9d6e46124e26">
  <xsd:schema xmlns:xsd="http://www.w3.org/2001/XMLSchema" xmlns:xs="http://www.w3.org/2001/XMLSchema" xmlns:p="http://schemas.microsoft.com/office/2006/metadata/properties" xmlns:ns2="a2e9fddc-a77b-4b32-963a-091f69d15bbe" xmlns:ns3="98e830f3-e865-4cdf-bca7-a3912120cfe1" targetNamespace="http://schemas.microsoft.com/office/2006/metadata/properties" ma:root="true" ma:fieldsID="c4ba1e6eed15f882b695dd71363dcad1" ns2:_="" ns3:_="">
    <xsd:import namespace="a2e9fddc-a77b-4b32-963a-091f69d15bbe"/>
    <xsd:import namespace="98e830f3-e865-4cdf-bca7-a3912120cf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9fddc-a77b-4b32-963a-091f69d15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3e68c6f-e9d5-4428-81ba-af2f37ecfa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830f3-e865-4cdf-bca7-a3912120cfe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54faea3-d827-4c1c-bd46-8b59fa1a4282}" ma:internalName="TaxCatchAll" ma:showField="CatchAllData" ma:web="98e830f3-e865-4cdf-bca7-a3912120cf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DCF876-E2F2-4F70-BC3A-2A5E002FF7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0856CF-DE6B-412E-BBEE-469130138D30}">
  <ds:schemaRefs>
    <ds:schemaRef ds:uri="98e830f3-e865-4cdf-bca7-a3912120cfe1"/>
    <ds:schemaRef ds:uri="a2e9fddc-a77b-4b32-963a-091f69d15bb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0906C1A-116A-487C-B95B-9DA9A20D2213}">
  <ds:schemaRefs>
    <ds:schemaRef ds:uri="98e830f3-e865-4cdf-bca7-a3912120cfe1"/>
    <ds:schemaRef ds:uri="a2e9fddc-a77b-4b32-963a-091f69d15b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2084</Words>
  <Application>Microsoft Office PowerPoint</Application>
  <PresentationFormat>Widescreen</PresentationFormat>
  <Paragraphs>114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Cleared for Takeoff: Strengthening Emergency Preparedness in Rural, Multicultural Communities</vt:lpstr>
      <vt:lpstr>Disaster Strikes – You can only keep one tool, piece of knowledge, or resource, what is it?   </vt:lpstr>
      <vt:lpstr>Meet Your Presenter: Traci Boyl</vt:lpstr>
      <vt:lpstr>AGENDA</vt:lpstr>
      <vt:lpstr>And aviation too!</vt:lpstr>
      <vt:lpstr>Pre-Planning Checklist: Understanding Rural Multicultural Communities</vt:lpstr>
      <vt:lpstr>What are some of the biggest challenges you face in your community when it comes to preparedness and response? </vt:lpstr>
      <vt:lpstr>Which populations in your community do you find are most vulnerable during emergencies?</vt:lpstr>
      <vt:lpstr>Lessons-Learned: National Failures in Preparedness for Vulnerable Communities</vt:lpstr>
      <vt:lpstr>LOCAL FAILURES AND THEIR IMPACT ON VULNERABLE COMMUNITIES</vt:lpstr>
      <vt:lpstr>What we’ve learned about vulnerable communities and inclusive preparedness</vt:lpstr>
      <vt:lpstr>PowerPoint Presentation</vt:lpstr>
      <vt:lpstr>PowerPoint Presentation</vt:lpstr>
      <vt:lpstr>Resource sharing through MOUs and MOAs</vt:lpstr>
      <vt:lpstr>AI- Your Co-Pilot for Emergency Management</vt:lpstr>
      <vt:lpstr>Direct Approach to Solutions</vt:lpstr>
      <vt:lpstr>Direct Approach to Solutions</vt:lpstr>
      <vt:lpstr>Key Takeaways &amp; Actionable Strategies</vt:lpstr>
      <vt:lpstr>Final Approach: Q&amp;A and Discussion</vt:lpstr>
      <vt:lpstr>  Traci Boyl tboyl@cityofukiah.com 707-467-5720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Kekone</dc:creator>
  <cp:lastModifiedBy>Traci Boyl</cp:lastModifiedBy>
  <cp:revision>135</cp:revision>
  <dcterms:created xsi:type="dcterms:W3CDTF">2022-02-16T22:30:53Z</dcterms:created>
  <dcterms:modified xsi:type="dcterms:W3CDTF">2025-04-28T16:58:01Z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0x010100B0CCE23DA96BDE449436D247E5422671</vt:lpwstr>
  </property>
  <property fmtid="{D5CDD505-2E9C-101B-9397-08002B2CF9AE}" pid="3" name="MediaServiceImageTags">
    <vt:lpwstr/>
  </property>
</Properties>
</file>