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6" r:id="rId6"/>
  </p:sldMasterIdLst>
  <p:notesMasterIdLst>
    <p:notesMasterId r:id="rId8"/>
  </p:notesMasterIdLst>
  <p:handoutMasterIdLst>
    <p:handoutMasterId r:id="rId9"/>
  </p:handoutMasterIdLst>
  <p:sldIdLst>
    <p:sldId id="464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ny Zimmer" initials="TZ" lastIdx="2" clrIdx="0">
    <p:extLst>
      <p:ext uri="{19B8F6BF-5375-455C-9EA6-DF929625EA0E}">
        <p15:presenceInfo xmlns:p15="http://schemas.microsoft.com/office/powerpoint/2012/main" userId="S-1-5-21-2047636846-136514446-930774774-12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80B5"/>
    <a:srgbClr val="5380AB"/>
    <a:srgbClr val="131313"/>
    <a:srgbClr val="FCAE27"/>
    <a:srgbClr val="AEA397"/>
    <a:srgbClr val="ADA397"/>
    <a:srgbClr val="CC00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8" autoAdjust="0"/>
    <p:restoredTop sz="89884" autoAdjust="0"/>
  </p:normalViewPr>
  <p:slideViewPr>
    <p:cSldViewPr>
      <p:cViewPr varScale="1">
        <p:scale>
          <a:sx n="102" d="100"/>
          <a:sy n="102" d="100"/>
        </p:scale>
        <p:origin x="1638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>
        <p:scale>
          <a:sx n="90" d="100"/>
          <a:sy n="90" d="100"/>
        </p:scale>
        <p:origin x="373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presProps" Target="presProps.xml"/><Relationship Id="rId5" Type="http://schemas.openxmlformats.org/officeDocument/2006/relationships/customXml" Target="../customXml/item5.xml"/><Relationship Id="rId10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21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SzTx/>
              <a:buFontTx/>
              <a:buNone/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4183" y="0"/>
            <a:ext cx="303621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SzTx/>
              <a:buFontTx/>
              <a:buNone/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4"/>
            <a:ext cx="303621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SzTx/>
              <a:buFontTx/>
              <a:buNone/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4183" y="8831264"/>
            <a:ext cx="303621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4A630888-48D9-4CBF-A94D-F2B9A562753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21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t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SzTx/>
              <a:buFontTx/>
              <a:buNone/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4183" y="0"/>
            <a:ext cx="303621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t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SzTx/>
              <a:buFontTx/>
              <a:buNone/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6426"/>
            <a:ext cx="514096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4"/>
            <a:ext cx="303621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b" anchorCtr="0" compatLnSpc="1">
            <a:prstTxWarp prst="textNoShape">
              <a:avLst/>
            </a:prstTxWarp>
          </a:bodyPr>
          <a:lstStyle>
            <a:lvl1pPr defTabSz="931863">
              <a:spcBef>
                <a:spcPct val="0"/>
              </a:spcBef>
              <a:buSzTx/>
              <a:buFontTx/>
              <a:buNone/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4183" y="8831264"/>
            <a:ext cx="303621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b" anchorCtr="0" compatLnSpc="1">
            <a:prstTxWarp prst="textNoShape">
              <a:avLst/>
            </a:prstTxWarp>
          </a:bodyPr>
          <a:lstStyle>
            <a:lvl1pPr algn="r" defTabSz="931863"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88563A4A-74CE-43D0-BF03-C7184F4B322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0C8188-369A-46D4-9EF2-FF67C096C86C}" type="datetime4">
              <a:rPr lang="en-US" smtClean="0"/>
              <a:t>January 31,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1968-2018 l Celebrating 50 years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F3B9F-90EA-4494-B3A7-224E1C5A703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85689748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0C8188-369A-46D4-9EF2-FF67C096C86C}" type="datetime4">
              <a:rPr lang="en-US" smtClean="0"/>
              <a:t>January 31,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1968-2018 l Celebrating 50 years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F3B9F-90EA-4494-B3A7-224E1C5A703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0786882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0C8188-369A-46D4-9EF2-FF67C096C86C}" type="datetime4">
              <a:rPr lang="en-US" smtClean="0"/>
              <a:t>January 31,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1968-2018 l Celebrating 50 years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F3B9F-90EA-4494-B3A7-224E1C5A703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716403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0C8188-369A-46D4-9EF2-FF67C096C86C}" type="datetime4">
              <a:rPr lang="en-US" smtClean="0"/>
              <a:t>January 31,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1968-2018 l Celebrating 50 years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F3B9F-90EA-4494-B3A7-224E1C5A703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5603408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0C8188-369A-46D4-9EF2-FF67C096C86C}" type="datetime4">
              <a:rPr lang="en-US" smtClean="0"/>
              <a:t>January 31,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1968-2018 l Celebrating 50 years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F3B9F-90EA-4494-B3A7-224E1C5A703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522301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0C8188-369A-46D4-9EF2-FF67C096C86C}" type="datetime4">
              <a:rPr lang="en-US" smtClean="0"/>
              <a:t>January 31,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1968-2018 l Celebrating 50 years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F3B9F-90EA-4494-B3A7-224E1C5A703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3783189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9353C9-0DEA-498A-AFA8-416FFAB57B4C}" type="datetime4">
              <a:rPr lang="en-US" smtClean="0"/>
              <a:t>January 31,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1968-2018 l Celebrating 50 years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BA4C9-1737-42F6-8E72-9AAEDD04E81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894859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AE5E65-73D8-416A-8480-A9B8A1D93AE4}" type="datetime4">
              <a:rPr lang="en-US" smtClean="0"/>
              <a:t>January 31,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1968-2018 l Celebrating 50 years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528F-FFCE-4843-B7A3-3C17B2B5599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034230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-3" y="2515738"/>
            <a:ext cx="7587205" cy="1846613"/>
          </a:xfrm>
          <a:prstGeom prst="rect">
            <a:avLst/>
          </a:prstGeom>
          <a:solidFill>
            <a:schemeClr val="tx1"/>
          </a:solidFill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8600" y="2590800"/>
            <a:ext cx="5105400" cy="1473200"/>
          </a:xfrm>
        </p:spPr>
        <p:txBody>
          <a:bodyPr anchor="ctr"/>
          <a:lstStyle>
            <a:lvl1pPr marL="0" indent="0" algn="l">
              <a:defRPr sz="4000" b="0">
                <a:solidFill>
                  <a:schemeClr val="accent2">
                    <a:lumMod val="75000"/>
                  </a:schemeClr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/>
              <a:t>HEADING</a:t>
            </a:r>
            <a:br>
              <a:rPr lang="en-US" dirty="0"/>
            </a:br>
            <a:r>
              <a:rPr lang="en-US" dirty="0"/>
              <a:t>Subtitle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9180" y="2562024"/>
            <a:ext cx="2493480" cy="1463167"/>
          </a:xfrm>
          <a:prstGeom prst="rect">
            <a:avLst/>
          </a:prstGeom>
        </p:spPr>
      </p:pic>
      <p:grpSp>
        <p:nvGrpSpPr>
          <p:cNvPr id="13" name="Group 12"/>
          <p:cNvGrpSpPr/>
          <p:nvPr userDrawn="1"/>
        </p:nvGrpSpPr>
        <p:grpSpPr>
          <a:xfrm>
            <a:off x="0" y="2661366"/>
            <a:ext cx="9144000" cy="1558640"/>
            <a:chOff x="3410" y="2771721"/>
            <a:chExt cx="9144000" cy="1558640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3259538" y="2787732"/>
              <a:ext cx="0" cy="1282535"/>
            </a:xfrm>
            <a:prstGeom prst="line">
              <a:avLst/>
            </a:prstGeom>
            <a:ln w="19050">
              <a:solidFill>
                <a:srgbClr val="E7E7E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3410" y="4216837"/>
              <a:ext cx="9144000" cy="113524"/>
            </a:xfrm>
            <a:prstGeom prst="rect">
              <a:avLst/>
            </a:prstGeom>
            <a:solidFill>
              <a:srgbClr val="E7E7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3259538" y="2771721"/>
              <a:ext cx="0" cy="1282535"/>
            </a:xfrm>
            <a:prstGeom prst="line">
              <a:avLst/>
            </a:prstGeom>
            <a:ln w="19050">
              <a:solidFill>
                <a:srgbClr val="E7E7E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256128" y="2771721"/>
              <a:ext cx="0" cy="1282535"/>
            </a:xfrm>
            <a:prstGeom prst="line">
              <a:avLst/>
            </a:prstGeom>
            <a:ln w="19050">
              <a:solidFill>
                <a:srgbClr val="E7E7E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Rectangle 17"/>
          <p:cNvSpPr/>
          <p:nvPr userDrawn="1"/>
        </p:nvSpPr>
        <p:spPr>
          <a:xfrm>
            <a:off x="-3" y="2416630"/>
            <a:ext cx="9144000" cy="113524"/>
          </a:xfrm>
          <a:prstGeom prst="rect">
            <a:avLst/>
          </a:prstGeom>
          <a:solidFill>
            <a:srgbClr val="E7E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970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t>1/31/2023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t>‹#›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2B1B1F9-01D6-242B-F230-C408736C7C2A}"/>
              </a:ext>
            </a:extLst>
          </p:cNvPr>
          <p:cNvGrpSpPr/>
          <p:nvPr userDrawn="1"/>
        </p:nvGrpSpPr>
        <p:grpSpPr>
          <a:xfrm>
            <a:off x="0" y="0"/>
            <a:ext cx="9144000" cy="807719"/>
            <a:chOff x="0" y="0"/>
            <a:chExt cx="9144000" cy="807719"/>
          </a:xfrm>
        </p:grpSpPr>
        <p:sp>
          <p:nvSpPr>
            <p:cNvPr id="8" name="Rectangle 15">
              <a:extLst>
                <a:ext uri="{FF2B5EF4-FFF2-40B4-BE49-F238E27FC236}">
                  <a16:creationId xmlns:a16="http://schemas.microsoft.com/office/drawing/2014/main" id="{578A3A15-7C25-EBA3-ADF9-27BFF77D243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0" y="0"/>
              <a:ext cx="9144000" cy="762000"/>
            </a:xfrm>
            <a:prstGeom prst="rect">
              <a:avLst/>
            </a:prstGeom>
            <a:solidFill>
              <a:srgbClr val="099C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20000"/>
                </a:spcBef>
                <a:buSzPct val="100000"/>
                <a:buFont typeface="Arial" charset="0"/>
                <a:buChar char="•"/>
                <a:defRPr/>
              </a:pPr>
              <a:endParaRPr lang="en-US" dirty="0"/>
            </a:p>
          </p:txBody>
        </p:sp>
        <p:sp>
          <p:nvSpPr>
            <p:cNvPr id="9" name="Text Box 18">
              <a:extLst>
                <a:ext uri="{FF2B5EF4-FFF2-40B4-BE49-F238E27FC236}">
                  <a16:creationId xmlns:a16="http://schemas.microsoft.com/office/drawing/2014/main" id="{715B7611-E453-7F78-937B-D1B18574BB34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1676400" y="265539"/>
              <a:ext cx="6081713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  <a:flatTx/>
            </a:bodyPr>
            <a:lstStyle/>
            <a:p>
              <a:pPr eaLnBrk="0" hangingPunct="0">
                <a:spcBef>
                  <a:spcPct val="50000"/>
                </a:spcBef>
                <a:buNone/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N  O  R  T  H  E  R  N     C  A  L  I  F  O  R  N  I  A    P  O  W  E  R    A  G  E  N  C  Y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0A09E1A7-2DF8-0F47-3890-6CB27AAFBD3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6700" y="25494"/>
              <a:ext cx="1143000" cy="668804"/>
            </a:xfrm>
            <a:prstGeom prst="rect">
              <a:avLst/>
            </a:prstGeom>
          </p:spPr>
        </p:pic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661DF73-6A19-5332-94B7-159A8824896C}"/>
                </a:ext>
              </a:extLst>
            </p:cNvPr>
            <p:cNvSpPr/>
            <p:nvPr userDrawn="1"/>
          </p:nvSpPr>
          <p:spPr bwMode="auto">
            <a:xfrm>
              <a:off x="0" y="762000"/>
              <a:ext cx="9144000" cy="45719"/>
            </a:xfrm>
            <a:prstGeom prst="rect">
              <a:avLst/>
            </a:prstGeom>
            <a:solidFill>
              <a:srgbClr val="ACD04B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1031875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 typeface="Arial" charset="0"/>
                <a:buChar char="•"/>
                <a:tabLst/>
              </a:pP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rgbClr val="131313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246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0C8188-369A-46D4-9EF2-FF67C096C86C}" type="datetime4">
              <a:rPr lang="en-US" smtClean="0"/>
              <a:t>January 31,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1968-2018 l Celebrating 50 years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F3B9F-90EA-4494-B3A7-224E1C5A703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03046166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2D796B-8B2F-40EF-B159-2935E74DC812}" type="datetime4">
              <a:rPr lang="en-US" smtClean="0"/>
              <a:t>January 31,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1968-2018 l Celebrating 50 years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BFDAF-4363-472E-9853-1127BFC0B8D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9780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29AC69-0D0A-49C9-B185-26009259FFEA}" type="datetime4">
              <a:rPr lang="en-US" smtClean="0"/>
              <a:t>January 31, 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1968-2018 l Celebrating 50 years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5B382-CBE1-40DF-B519-A6A663AD8B83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55279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AA2A38-9ABA-4138-A2A1-31EFE76F8E58}" type="datetime4">
              <a:rPr lang="en-US" smtClean="0"/>
              <a:t>January 31, 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1968-2018 l Celebrating 50 years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38EF8-52E1-4250-9AC9-B2DA82001675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002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B7C2AD-5FD3-4014-A055-91226176024F}" type="datetime4">
              <a:rPr lang="en-US" smtClean="0"/>
              <a:t>January 31, 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1968-2018 l Celebrating 50 years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F3BD6-2DB8-4C8A-8590-6AD12533273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18639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6241C3-0186-4074-BCDC-6E5F3908E2F8}" type="datetime4">
              <a:rPr lang="en-US" smtClean="0"/>
              <a:t>January 31,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1968-2018 l Celebrating 50 years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EC63E-0C68-4BE3-AF7F-B8548DA2FEB8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361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7393E2-E086-4672-8C8F-32D17EF86B92}" type="datetime4">
              <a:rPr lang="en-US" smtClean="0"/>
              <a:t>January 31,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1968-2018 l Celebrating 50 years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6ABE7-0CEA-4938-B938-2704CB4C33B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36403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80C8188-369A-46D4-9EF2-FF67C096C86C}" type="datetime4">
              <a:rPr lang="en-US" smtClean="0"/>
              <a:t>January 31,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1968-2018 l Celebrating 50 years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D5F3B9F-90EA-4494-B3A7-224E1C5A703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61620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75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60F512C-01C4-868C-BF2F-DFA70D255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F3BD6-2DB8-4C8A-8590-6AD125332739}" type="slidenum">
              <a:rPr lang="en-US" altLang="en-US" smtClean="0"/>
              <a:pPr/>
              <a:t>1</a:t>
            </a:fld>
            <a:endParaRPr lang="en-US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B3AC597-F3D4-0846-F7C8-C6F5EB4114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855308"/>
            <a:ext cx="7086977" cy="5147383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7A9092-FE8E-9286-A89C-84F7F47DB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Historic Rates for Customer’s using 500kWh 2023-0201</a:t>
            </a:r>
          </a:p>
        </p:txBody>
      </p:sp>
    </p:spTree>
    <p:extLst>
      <p:ext uri="{BB962C8B-B14F-4D97-AF65-F5344CB8AC3E}">
        <p14:creationId xmlns:p14="http://schemas.microsoft.com/office/powerpoint/2010/main" val="240620590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haredContentType xmlns="Microsoft.SharePoint.Taxonomy.ContentTypeSync" SourceId="36df7007-c5d6-4331-8e1b-ac66ee9d2a3f" ContentTypeId="0x0101000734CA646575B1448E3720F53DF7BD5200329443AF5A36F549A2FBC269A197AB48" PreviousValue="false"/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Committee Meeting Document" ma:contentTypeID="0x0101000734CA646575B1448E3720F53DF7BD5200329443AF5A36F549A2FBC269A197AB48009CE83F2B11951B43B54EB7AD984197D6" ma:contentTypeVersion="22" ma:contentTypeDescription="Base content type for all NCPA documents." ma:contentTypeScope="" ma:versionID="045278975fdf69516416840d2552c28a">
  <xsd:schema xmlns:xsd="http://www.w3.org/2001/XMLSchema" xmlns:xs="http://www.w3.org/2001/XMLSchema" xmlns:p="http://schemas.microsoft.com/office/2006/metadata/properties" xmlns:ns2="1ea36f58-26a4-42cb-b893-1f8833769e84" xmlns:ns3="1717d404-9bd2-4458-b4de-04e5105e3024" targetNamespace="http://schemas.microsoft.com/office/2006/metadata/properties" ma:root="true" ma:fieldsID="3986786cbfe656a755785f81d1522576" ns2:_="" ns3:_="">
    <xsd:import namespace="1ea36f58-26a4-42cb-b893-1f8833769e84"/>
    <xsd:import namespace="1717d404-9bd2-4458-b4de-04e5105e3024"/>
    <xsd:element name="properties">
      <xsd:complexType>
        <xsd:sequence>
          <xsd:element name="documentManagement">
            <xsd:complexType>
              <xsd:all>
                <xsd:element ref="ns2:CommitteeName" minOccurs="0"/>
                <xsd:element ref="ns2:MeetingDate" minOccurs="0"/>
                <xsd:element ref="ns2:ItemNo" minOccurs="0"/>
                <xsd:element ref="ns2:CommissionCategory" minOccurs="0"/>
                <xsd:element ref="ns2:ShortDescription" minOccurs="0"/>
                <xsd:element ref="ns2:DivisionName" minOccurs="0"/>
                <xsd:element ref="ns2:DepartmentName" minOccurs="0"/>
                <xsd:element ref="ns2:Evidence" minOccurs="0"/>
                <xsd:element ref="ns2:NERCStandard" minOccurs="0"/>
                <xsd:element ref="ns2:NERCRequirement" minOccurs="0"/>
                <xsd:element ref="ns2:c92ae04461da4269853cbff4af86fd1e" minOccurs="0"/>
                <xsd:element ref="ns2:a1448269b7864608b3145534873faa16" minOccurs="0"/>
                <xsd:element ref="ns2:TaxCatchAll" minOccurs="0"/>
                <xsd:element ref="ns2:TaxCatchAllLabel" minOccurs="0"/>
                <xsd:element ref="ns2:c902dccf9dc746d4857ea7b0e5fe4d00" minOccurs="0"/>
                <xsd:element ref="ns3:PublishingDestinations" minOccurs="0"/>
                <xsd:element ref="ns3:LastPublishingDate" minOccurs="0"/>
                <xsd:element ref="ns3:SharedWithUser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a36f58-26a4-42cb-b893-1f8833769e84" elementFormDefault="qualified">
    <xsd:import namespace="http://schemas.microsoft.com/office/2006/documentManagement/types"/>
    <xsd:import namespace="http://schemas.microsoft.com/office/infopath/2007/PartnerControls"/>
    <xsd:element name="CommitteeName" ma:index="2" nillable="true" ma:displayName="Committee Name" ma:description="" ma:format="Dropdown" ma:internalName="CommitteeName">
      <xsd:simpleType>
        <xsd:restriction base="dms:Choice">
          <xsd:enumeration value="(None)"/>
          <xsd:enumeration value="Agency Safety"/>
          <xsd:enumeration value="Compliance Management Oversight"/>
          <xsd:enumeration value="CT Safety"/>
          <xsd:enumeration value="Executive"/>
          <xsd:enumeration value="Executive Leadership Steering"/>
          <xsd:enumeration value="Facilities"/>
          <xsd:enumeration value="Finance"/>
          <xsd:enumeration value="Geo Safety"/>
          <xsd:enumeration value="HQ Safety"/>
          <xsd:enumeration value="Hydro Safety"/>
          <xsd:enumeration value="IT Steering"/>
          <xsd:enumeration value="Legislative and Regulatory Affairs"/>
          <xsd:enumeration value="LEC Project Participant"/>
          <xsd:enumeration value="Legal"/>
          <xsd:enumeration value="Nominating Committee"/>
          <xsd:enumeration value="Pooling"/>
          <xsd:enumeration value="Risk Management"/>
          <xsd:enumeration value="Risk Oversight"/>
          <xsd:enumeration value="Utility Directors"/>
        </xsd:restriction>
      </xsd:simpleType>
    </xsd:element>
    <xsd:element name="MeetingDate" ma:index="3" nillable="true" ma:displayName="Meeting Date" ma:description="Select the meeting date." ma:format="DateOnly" ma:internalName="MeetingDate">
      <xsd:simpleType>
        <xsd:restriction base="dms:DateTime"/>
      </xsd:simpleType>
    </xsd:element>
    <xsd:element name="ItemNo" ma:index="4" nillable="true" ma:displayName="Item No" ma:description="Enter the item number." ma:internalName="ItemNo">
      <xsd:simpleType>
        <xsd:restriction base="dms:Text">
          <xsd:maxLength value="255"/>
        </xsd:restriction>
      </xsd:simpleType>
    </xsd:element>
    <xsd:element name="CommissionCategory" ma:index="5" nillable="true" ma:displayName="Commission Category" ma:description="Select the Commission agenda category in which this item would be listed." ma:format="Dropdown" ma:internalName="CommissionCategory">
      <xsd:simpleType>
        <xsd:restriction base="dms:Choice">
          <xsd:enumeration value="(None)"/>
          <xsd:enumeration value="Consent"/>
          <xsd:enumeration value="Discussion/Action Item"/>
          <xsd:enumeration value="Informational"/>
          <xsd:enumeration value="Closed Session"/>
          <xsd:enumeration value="N/A"/>
        </xsd:restriction>
      </xsd:simpleType>
    </xsd:element>
    <xsd:element name="ShortDescription" ma:index="7" nillable="true" ma:displayName="Short Description" ma:description="Enter a short description." ma:internalName="ShortDescription">
      <xsd:simpleType>
        <xsd:restriction base="dms:Note">
          <xsd:maxLength value="255"/>
        </xsd:restriction>
      </xsd:simpleType>
    </xsd:element>
    <xsd:element name="DivisionName" ma:index="8" nillable="true" ma:displayName="Division Name" ma:description="Select the division name." ma:format="Dropdown" ma:internalName="DivisionName">
      <xsd:simpleType>
        <xsd:restriction base="dms:Choice">
          <xsd:enumeration value="(None)"/>
          <xsd:enumeration value="Administrative Services"/>
          <xsd:enumeration value="Executive Services"/>
          <xsd:enumeration value="Generation Services"/>
          <xsd:enumeration value="Legislative and Regulatory"/>
          <xsd:enumeration value="Power Management"/>
        </xsd:restriction>
      </xsd:simpleType>
    </xsd:element>
    <xsd:element name="DepartmentName" ma:index="9" nillable="true" ma:displayName="Department Name" ma:description="Select the department name." ma:format="Dropdown" ma:internalName="DepartmentName">
      <xsd:simpleType>
        <xsd:restriction base="dms:Choice">
          <xsd:enumeration value="(None)"/>
          <xsd:enumeration value="Accounting"/>
          <xsd:enumeration value="Administrative Services Administration"/>
          <xsd:enumeration value="Compliance"/>
          <xsd:enumeration value="CTs"/>
          <xsd:enumeration value="Dispatch/SCs"/>
          <xsd:enumeration value="General Manager"/>
          <xsd:enumeration value="General Services"/>
          <xsd:enumeration value="Generation Services Administration"/>
          <xsd:enumeration value="Geo"/>
          <xsd:enumeration value="Human Resources"/>
          <xsd:enumeration value="Hydro"/>
          <xsd:enumeration value="Industry Restructuring"/>
          <xsd:enumeration value="Information Services"/>
          <xsd:enumeration value="Legal"/>
          <xsd:enumeration value="Legislative &amp; Regulatory Administration"/>
          <xsd:enumeration value="Pooling and Portfolio Management"/>
          <xsd:enumeration value="Power Management Administration"/>
          <xsd:enumeration value="Power Settlements"/>
          <xsd:enumeration value="Risk Management"/>
        </xsd:restriction>
      </xsd:simpleType>
    </xsd:element>
    <xsd:element name="Evidence" ma:index="11" nillable="true" ma:displayName="Evidence" ma:description="Select the evidence." ma:format="Dropdown" ma:internalName="Evidence">
      <xsd:simpleType>
        <xsd:restriction base="dms:Choice">
          <xsd:enumeration value="(None)"/>
          <xsd:enumeration value="Yes"/>
          <xsd:enumeration value="No"/>
        </xsd:restriction>
      </xsd:simpleType>
    </xsd:element>
    <xsd:element name="NERCStandard" ma:index="12" nillable="true" ma:displayName="NERC Standard" ma:description="Select the NERC standard." ma:format="Dropdown" ma:internalName="NERCStandard">
      <xsd:simpleType>
        <xsd:restriction base="dms:Choice">
          <xsd:enumeration value="(None)"/>
          <xsd:enumeration value="CIP-001-2A"/>
          <xsd:enumeration value="CIP-002-3"/>
          <xsd:enumeration value="CIP-002-5.1"/>
          <xsd:enumeration value="FAC-003-3"/>
          <xsd:enumeration value="COM-002-2"/>
          <xsd:enumeration value="COM-002-2A"/>
          <xsd:enumeration value="COM-002-3"/>
          <xsd:enumeration value="EOP-004-1"/>
          <xsd:enumeration value="EOP-004-2"/>
          <xsd:enumeration value="FAC-001-1"/>
          <xsd:enumeration value="FAC-002-1"/>
          <xsd:enumeration value="FAC-003-1"/>
          <xsd:enumeration value="FAC-008-1"/>
          <xsd:enumeration value="FAC-008-3"/>
          <xsd:enumeration value="MOD-010-0"/>
          <xsd:enumeration value="MOD-012-0"/>
          <xsd:enumeration value="MOD-025-2"/>
          <xsd:enumeration value="MOD-026-1"/>
          <xsd:enumeration value="MOD-027-1"/>
          <xsd:enumeration value="PER-005-2"/>
          <xsd:enumeration value="PRC-001-1.1"/>
          <xsd:enumeration value="PRC-001-1"/>
          <xsd:enumeration value="PRC-001-2"/>
          <xsd:enumeration value="PRC-004-2.1A"/>
          <xsd:enumeration value="PRC-004-WECC-1"/>
          <xsd:enumeration value="PRC-005-1.1B"/>
          <xsd:enumeration value="PRC-005-1A"/>
          <xsd:enumeration value="PRC-005-1B"/>
          <xsd:enumeration value="PRC-005-2"/>
          <xsd:enumeration value="PRC-005-3"/>
          <xsd:enumeration value="PRC-015-0"/>
          <xsd:enumeration value="PRC-016-0.1"/>
          <xsd:enumeration value="PRC-017-0"/>
          <xsd:enumeration value="PRC-018-1"/>
          <xsd:enumeration value="PRC-023-1"/>
          <xsd:enumeration value="PRC-023-2"/>
          <xsd:enumeration value="PRC-023-3"/>
          <xsd:enumeration value="PRC-025-1"/>
          <xsd:enumeration value="Other"/>
        </xsd:restriction>
      </xsd:simpleType>
    </xsd:element>
    <xsd:element name="NERCRequirement" ma:index="13" nillable="true" ma:displayName="NERC Requirement" ma:description="Select the NERC requirement." ma:format="Dropdown" ma:internalName="NERCRequirement">
      <xsd:simpleType>
        <xsd:restriction base="dms:Choice">
          <xsd:enumeration value="(None)"/>
          <xsd:enumeration value="EA1"/>
          <xsd:enumeration value="EA2"/>
          <xsd:enumeration value="EA3"/>
          <xsd:enumeration value="EA4"/>
          <xsd:enumeration value="R00"/>
          <xsd:enumeration value="R01"/>
          <xsd:enumeration value="R02"/>
          <xsd:enumeration value="R03"/>
          <xsd:enumeration value="R04"/>
          <xsd:enumeration value="R05"/>
          <xsd:enumeration value="R06"/>
          <xsd:enumeration value="R07"/>
          <xsd:enumeration value="R08"/>
          <xsd:enumeration value="R09"/>
          <xsd:enumeration value="R10"/>
          <xsd:enumeration value="R11"/>
          <xsd:enumeration value="R12"/>
          <xsd:enumeration value="R13"/>
          <xsd:enumeration value="R14"/>
          <xsd:enumeration value="R15"/>
          <xsd:enumeration value="R16"/>
          <xsd:enumeration value="R17"/>
          <xsd:enumeration value="R18"/>
        </xsd:restriction>
      </xsd:simpleType>
    </xsd:element>
    <xsd:element name="c92ae04461da4269853cbff4af86fd1e" ma:index="16" nillable="true" ma:taxonomy="true" ma:internalName="c92ae04461da4269853cbff4af86fd1e" ma:taxonomyFieldName="MeetingType" ma:displayName="Meeting Type" ma:default="" ma:fieldId="{c92ae044-61da-4269-853c-bff4af86fd1e}" ma:sspId="36df7007-c5d6-4331-8e1b-ac66ee9d2a3f" ma:termSetId="55d28e59-ff40-49ba-be6b-22c45199384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1448269b7864608b3145534873faa16" ma:index="18" nillable="true" ma:taxonomy="true" ma:internalName="a1448269b7864608b3145534873faa16" ma:taxonomyFieldName="RecordType" ma:displayName="Record Type" ma:default="" ma:fieldId="{a1448269-b786-4608-b314-5534873faa16}" ma:sspId="36df7007-c5d6-4331-8e1b-ac66ee9d2a3f" ma:termSetId="306f0983-ece3-4cb7-bb7a-abedd2b606fb" ma:anchorId="450199de-2090-4489-a967-d6f8e42daeb2" ma:open="false" ma:isKeyword="false">
      <xsd:complexType>
        <xsd:sequence>
          <xsd:element ref="pc:Terms" minOccurs="0" maxOccurs="1"/>
        </xsd:sequence>
      </xsd:complexType>
    </xsd:element>
    <xsd:element name="TaxCatchAll" ma:index="20" nillable="true" ma:displayName="Taxonomy Catch All Column" ma:description="" ma:hidden="true" ma:list="{1938ef43-cdef-48d1-8789-cce817055115}" ma:internalName="TaxCatchAll" ma:showField="CatchAllData" ma:web="1717d404-9bd2-4458-b4de-04e5105e302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2" nillable="true" ma:displayName="Taxonomy Catch All Column1" ma:description="" ma:hidden="true" ma:list="{1938ef43-cdef-48d1-8789-cce817055115}" ma:internalName="TaxCatchAllLabel" ma:readOnly="true" ma:showField="CatchAllDataLabel" ma:web="1717d404-9bd2-4458-b4de-04e5105e302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902dccf9dc746d4857ea7b0e5fe4d00" ma:index="23" nillable="true" ma:taxonomy="true" ma:internalName="c902dccf9dc746d4857ea7b0e5fe4d00" ma:taxonomyFieldName="DocumentType" ma:displayName="Document Type" ma:default="" ma:fieldId="{c902dccf-9dc7-46d4-857e-a7b0e5fe4d00}" ma:sspId="36df7007-c5d6-4331-8e1b-ac66ee9d2a3f" ma:termSetId="a8fb065e-73ba-40da-8a7d-8a39c2df9c80" ma:anchorId="ea4ef38d-de3b-43b3-8b02-2ddb3e2ad6e5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17d404-9bd2-4458-b4de-04e5105e3024" elementFormDefault="qualified">
    <xsd:import namespace="http://schemas.microsoft.com/office/2006/documentManagement/types"/>
    <xsd:import namespace="http://schemas.microsoft.com/office/infopath/2007/PartnerControls"/>
    <xsd:element name="PublishingDestinations" ma:index="26" nillable="true" ma:displayName="Publishing Destinations" ma:internalName="PublishingDestination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dminAssist - Commission Meetings - Commission Meeting Document"/>
                    <xsd:enumeration value="AdminAssist - Non-Public Committee Meetings - Non-Public Committee Document"/>
                    <xsd:enumeration value="AdminAssist - Non-Public Committee Meetings - UD Meeting Documents"/>
                    <xsd:enumeration value="AdminAssist - Public Committee Meetings - Executive Committee Documents"/>
                    <xsd:enumeration value="AdminAssist - Public Committee Meetings - Public Committee Document"/>
                    <xsd:enumeration value="AMP - Reports - Alameda Report"/>
                    <xsd:enumeration value="AMP - Reports - Alameda-Specific Report"/>
                    <xsd:enumeration value="BART - Reports - BART Report"/>
                    <xsd:enumeration value="BART - Reports - BART-Specific Report"/>
                    <xsd:enumeration value="BART - Resource Adequacy - LBART Resource Adequacy Document"/>
                    <xsd:enumeration value="BAWG - Meetings - Working Group Meeting Document"/>
                    <xsd:enumeration value="BIG - Reports - Biggs Report"/>
                    <xsd:enumeration value="BIG - Reports - Biggs-Specific Report"/>
                    <xsd:enumeration value="CP - Advocacy - Federal  State Legislative  Regulatory Advocacy"/>
                    <xsd:enumeration value="CP - Compliance Reports - Compliance Report/Filing"/>
                    <xsd:enumeration value="CP - Meetings - Working Group Meeting Document"/>
                    <xsd:enumeration value="CP - References - Reference"/>
                    <xsd:enumeration value="CP - Solicitations - Customer Program Solicitation"/>
                    <xsd:enumeration value="EBCE - Market Reports - NEBC Market Report"/>
                    <xsd:enumeration value="EBCE - Operations Reports - NEBC Operations Report"/>
                    <xsd:enumeration value="EBCE - Performance Reports - NEBC Performance Report"/>
                    <xsd:enumeration value="EBCE - Resource Adequacy - NEBC Resource Adequacy Document"/>
                    <xsd:enumeration value="EBCE - Training - Report Catalog"/>
                    <xsd:enumeration value="ER - Emergency Response - Emergency Response Procedure"/>
                    <xsd:enumeration value="GRI - Reports - Gridley Report"/>
                    <xsd:enumeration value="GRI - Reports - Gridley-Specific Report"/>
                    <xsd:enumeration value="HCI - Training - Training Materials  User Guides"/>
                    <xsd:enumeration value="HEA - Reports - Healdsburg Report"/>
                    <xsd:enumeration value="HEA - Reports - Healdsburg-Specific Report"/>
                    <xsd:enumeration value="ITSC - Meetings - Draft ITSC Document"/>
                    <xsd:enumeration value="ITWG - Meetings - ITWG Meeting Document"/>
                    <xsd:enumeration value="LECPPC - Agreements - LEC Project Agreement"/>
                    <xsd:enumeration value="LECPPC - Agreements - LEC Vendor Agreement"/>
                    <xsd:enumeration value="LECPPC - Debt Requirements - Debt Service Requirements - LEC"/>
                    <xsd:enumeration value="LECPPC - NCPA Budget - Final Budget"/>
                    <xsd:enumeration value="LECPPC - Permits - LEC Permit"/>
                    <xsd:enumeration value="LECPPC - Photos - LEC Photo"/>
                    <xsd:enumeration value="LECPPC - Reports - LEC Report"/>
                    <xsd:enumeration value="LOD - Reports - Lodi Report"/>
                    <xsd:enumeration value="LOD - Reports - Lodi-Specific Report"/>
                    <xsd:enumeration value="LOM - Reports - Lompoc Report"/>
                    <xsd:enumeration value="LOM - Reports - Lompoc-Specific Report"/>
                    <xsd:enumeration value="MEID - Market Reports - MEID Market Report"/>
                    <xsd:enumeration value="MEID - Operations Reports - MEID Operations Report"/>
                    <xsd:enumeration value="MEID - Performance Reports - MEID Performance Report"/>
                    <xsd:enumeration value="MEID - Procedures - Operating/Scheduling Procedures"/>
                    <xsd:enumeration value="MEID - References - Training Materials  User Guides"/>
                    <xsd:enumeration value="MEID - Resource Adequacy - MEID Resource Adequacy Document"/>
                    <xsd:enumeration value="Members - Advocacy - Comments to ISO"/>
                    <xsd:enumeration value="Members - Advocacy - Federal  State Legislative  Regulatory Advocacy"/>
                    <xsd:enumeration value="Members - Advocacy - Regulatory Filing"/>
                    <xsd:enumeration value="Members - Agency News - Press Release"/>
                    <xsd:enumeration value="Members - Agency Reports - Agency Report"/>
                    <xsd:enumeration value="Members - Agency Reports - Member Report Card"/>
                    <xsd:enumeration value="Members - Brochures - NCPA Brochure"/>
                    <xsd:enumeration value="Members - Budget - Final Budget"/>
                    <xsd:enumeration value="Members - Committee Meetings - Pooling Committee Document"/>
                    <xsd:enumeration value="Members - Compliance - Compliance Report/Filing"/>
                    <xsd:enumeration value="Members - Conferences - Conference Material"/>
                    <xsd:enumeration value="Members - Debt Requirements - Debt Service Requirements by Project/Organization"/>
                    <xsd:enumeration value="Members - Financial Reports - GOR reports"/>
                    <xsd:enumeration value="Members - Financial Reports - SC Program Balancing reports"/>
                    <xsd:enumeration value="Members - Intern Program - Intern Program Form"/>
                    <xsd:enumeration value="Members - Labor Agreements - Labor Agreement"/>
                    <xsd:enumeration value="Members - Labor and Benefits - Benefit Contract"/>
                    <xsd:enumeration value="Members - Labor and Benefits - Employment Agreement"/>
                    <xsd:enumeration value="Members - Labor and Benefits - Labor Agreement"/>
                    <xsd:enumeration value="Members - Labor and Benefits - Member MOU"/>
                    <xsd:enumeration value="Members - Labor and Benefits - NCPA MOU"/>
                    <xsd:enumeration value="Members - Logos - Official NCPA  Member logos"/>
                    <xsd:enumeration value="Members - NCPA Projects - Facility Photo"/>
                    <xsd:enumeration value="Members - NCPA Projects Agreements - NCPA Project Agreement"/>
                    <xsd:enumeration value="Members - NCPA Projects Agreements - NCPA Project Agreements"/>
                    <xsd:enumeration value="Members - Operations Reports - All Member Report"/>
                    <xsd:enumeration value="Members - Operations Reports - Geo Steamfield Report"/>
                    <xsd:enumeration value="Members - Operations Reports - Hydro Daily Report"/>
                    <xsd:enumeration value="Members - Operations Reports - NCPA Report"/>
                    <xsd:enumeration value="Members - Operations Reports - Western Report"/>
                    <xsd:enumeration value="Members - Policies - Agency Policy"/>
                    <xsd:enumeration value="Members - Policies - Personnel Policy"/>
                    <xsd:enumeration value="Members - Procedures - Agency Procedure"/>
                    <xsd:enumeration value="Members - Procedures - PM Procedure that pertain to Members"/>
                    <xsd:enumeration value="Members - Procedures - Safety Procedure"/>
                    <xsd:enumeration value="Members - Program Agreements - Appendix B Reference"/>
                    <xsd:enumeration value="Members - Program Agreements - LR Affairs Program Agreement"/>
                    <xsd:enumeration value="Members - Renewable Energy Credits - NCPA RECs"/>
                    <xsd:enumeration value="Members - Resource Adequacy - Resource Adequacy Document"/>
                    <xsd:enumeration value="Members - Salary and Benefits - Employee Benefit Summary"/>
                    <xsd:enumeration value="Members - Salary and Benefits - Salary Compensation Schedule"/>
                    <xsd:enumeration value="Members - Services - Cost Sharing Agreement"/>
                    <xsd:enumeration value="Members - Services - Member Services Agreement"/>
                    <xsd:enumeration value="Members - Services - Services Agreement"/>
                    <xsd:enumeration value="Members - Training - ARB Reference"/>
                    <xsd:enumeration value="Members - Training - Billing Training Material"/>
                    <xsd:enumeration value="Members - Training - Commercial Compliance Training"/>
                    <xsd:enumeration value="Members - Training - Ethics training"/>
                    <xsd:enumeration value="Members - Training - Glossary"/>
                    <xsd:enumeration value="Members - Training - Member Training Materials"/>
                    <xsd:enumeration value="Members - Training - Training Materials  User Guides"/>
                    <xsd:enumeration value="Members - Vendor Agreements - Vendor Agreement"/>
                    <xsd:enumeration value="Members - Working Groups - Working Group Meeting Document"/>
                    <xsd:enumeration value="PAL - Reports - Palo Alto Report"/>
                    <xsd:enumeration value="PAL - Reports - Palo Alto-Specific Report"/>
                    <xsd:enumeration value="PCCE - Market Reports - NPCE Market Report"/>
                    <xsd:enumeration value="PCCE - Operations Reports - NPCE Operations Report"/>
                    <xsd:enumeration value="PCCE - Performance Reports - NPCE Performance Report"/>
                    <xsd:enumeration value="PCCE - Resource Adequacy - NPCE Resource Adequacy Document"/>
                    <xsd:enumeration value="PCCE - Training - Report Catalog"/>
                    <xsd:enumeration value="PCWA - Market Reports - PCWA Market Report"/>
                    <xsd:enumeration value="PCWA - Operations Reports - PCWA Operations Report"/>
                    <xsd:enumeration value="PCWA - Performance Reports - PCWA Performance Report"/>
                    <xsd:enumeration value="PCWA - Procedures - Operating/Scheduling Procedures"/>
                    <xsd:enumeration value="PCWA - Resource Adequacy - PCWA Resource Adequacy Document"/>
                    <xsd:enumeration value="PCWA - Training - Training Materials  User Guides"/>
                    <xsd:enumeration value="PORT - Reports - PORT Report"/>
                    <xsd:enumeration value="PORT - Reports - PORT-Specific Report"/>
                    <xsd:enumeration value="PPWG - Meetings - Power Plant Working Group Meeting Document"/>
                    <xsd:enumeration value="PSREC - Reports - Plumas Report"/>
                    <xsd:enumeration value="PSREC - Reports - Plumas-Specific Report"/>
                    <xsd:enumeration value="Public - Advocacy - Comments to FERC"/>
                    <xsd:enumeration value="Public - Advocacy - Federal  State Legislative  Regulatory Advocacy"/>
                    <xsd:enumeration value="Public - Agency News - Press Release"/>
                    <xsd:enumeration value="Public - Brochures - NCPA Brochure"/>
                    <xsd:enumeration value="Public - Budget - NCPA Budget"/>
                    <xsd:enumeration value="Public - Compliance - Energy Efficiency Report"/>
                    <xsd:enumeration value="Public - Compliance - FPPC Report"/>
                    <xsd:enumeration value="Public - Compliance - SB1 Program Status Report"/>
                    <xsd:enumeration value="Public - Conferences - Conference Agenda"/>
                    <xsd:enumeration value="Public - EMV Reports - EMV Report"/>
                    <xsd:enumeration value="Public - FPPC - FPPC Filing"/>
                    <xsd:enumeration value="Public - Labor Agreements - Labor Agreement"/>
                    <xsd:enumeration value="Public - Labor and Benefits - Benefit Contract"/>
                    <xsd:enumeration value="Public - Labor and Benefits - Labor Agreement"/>
                    <xsd:enumeration value="Public - Labor and Benefits - MOUs"/>
                    <xsd:enumeration value="Public - Policies - Personnel Policy"/>
                    <xsd:enumeration value="Public - Recruitment - Member/Other Job Posting"/>
                    <xsd:enumeration value="Public - Salary and Benefits - Employee Benefit Summary"/>
                    <xsd:enumeration value="Public - Salary and Benefits - Salary Compensation Schedule"/>
                    <xsd:enumeration value="Public - TRM - Reference"/>
                    <xsd:enumeration value="RED - Reports - Redding Report"/>
                    <xsd:enumeration value="RED - Reports - Redding-Specific Report"/>
                    <xsd:enumeration value="RSVL - Reports - Roseville Report"/>
                    <xsd:enumeration value="RSVL - Reports - Roseville-Specific Report"/>
                    <xsd:enumeration value="SHA - Reports - Shasta Lake Report"/>
                    <xsd:enumeration value="SHA - Reports - Shasta Lake-Specific Report"/>
                    <xsd:enumeration value="SJCE - Market Reports - NSJC Market Report"/>
                    <xsd:enumeration value="SJCE - Operations Reports - NSJC Operations Report"/>
                    <xsd:enumeration value="SJCE - Performance Reports - NSJC Performance Report"/>
                    <xsd:enumeration value="SJCE - Resource Adequacy - NSJC Resource Adequacy Document"/>
                    <xsd:enumeration value="SmartGridWG - Meetings - Smart Grid Meeting Document"/>
                    <xsd:enumeration value="SNCL - Reports - Santa Clara Report"/>
                    <xsd:enumeration value="SNCL - Reports - Santa Clara-Specific Report"/>
                    <xsd:enumeration value="SNCL - Resource Adequacy - SNCL Resource Adequacy Document"/>
                    <xsd:enumeration value="SolarWG - Project Agreements - Solar Project Agreement"/>
                    <xsd:enumeration value="SupportServices - NCPA Vendor Agreements - Vendor Agreement for use by Members/SCPPA"/>
                    <xsd:enumeration value="TID - Debt Requirements - Debt Service Requirements - TID"/>
                    <xsd:enumeration value="TID - Geo Budget - Geo Budget"/>
                    <xsd:enumeration value="TID - Training - Training Materials  User Guides"/>
                    <xsd:enumeration value="TRU - Reports - Truckee Donner Report"/>
                    <xsd:enumeration value="TRU - Reports - Truckee Donner-Specific Report"/>
                    <xsd:enumeration value="UKI - Reports - Ukiah Report"/>
                    <xsd:enumeration value="UKI - Reports - Ukiah-Specific Report"/>
                    <xsd:enumeration value="Wire2 - Agency Calendars - Holiday Calendar"/>
                    <xsd:enumeration value="Wire2 - Agency Forms - HR Form"/>
                    <xsd:enumeration value="Wire2 - Agency Forms - Technology Form"/>
                    <xsd:enumeration value="Wire2 - Agency Reports - Agency Report"/>
                    <xsd:enumeration value="Wire2 - Audits - Audit"/>
                    <xsd:enumeration value="Wire2 - Benefit Agreements - Benefit Contract"/>
                    <xsd:enumeration value="Wire2 - Benefits - Employee Benefit Summary"/>
                    <xsd:enumeration value="Wire2 - Brochures - NCPA Brochure"/>
                    <xsd:enumeration value="Wire2 - Budget - Final Budget"/>
                    <xsd:enumeration value="Wire2 - Committee Meetings - Committee Meeting Document"/>
                    <xsd:enumeration value="Wire2 - Committee Meetings - Final Agency Safety Committee Document"/>
                    <xsd:enumeration value="Wire2 - Committee Meetings - Pooling Committee Document"/>
                    <xsd:enumeration value="Wire2 - Compliance Reports - Compliance Report/Filing"/>
                    <xsd:enumeration value="Wire2 - Conferences - Conference Material"/>
                    <xsd:enumeration value="Wire2 - Enterprise Architecture - Enterprise Architecture Document"/>
                    <xsd:enumeration value="Wire2 - Facility Photos - Facility Photo"/>
                    <xsd:enumeration value="Wire2 - Financial Reports - Encumbrance Summary"/>
                    <xsd:enumeration value="Wire2 - Job Descriptions - Job Description"/>
                    <xsd:enumeration value="Wire2 - Job Descriptions - Test Job description"/>
                    <xsd:enumeration value="Wire2 - Labor Agreements - Employment Agreement"/>
                    <xsd:enumeration value="Wire2 - Labor Agreements - Labor Agreement"/>
                    <xsd:enumeration value="Wire2 - Labor Agreements - LEC Maintenance Labor Agreement"/>
                    <xsd:enumeration value="Wire2 - Labor Agreements - Member MOU"/>
                    <xsd:enumeration value="Wire2 - Labor Agreements - NCPA MOU"/>
                    <xsd:enumeration value="Wire2 - NCPA Insurance - NCPA Insurance Certificate"/>
                    <xsd:enumeration value="Wire2 - NCPA Insurance - NCPA Insurance Summary"/>
                    <xsd:enumeration value="Wire2 - NCPA Projects Agreements - Commission Approved NCPA Project Agreement"/>
                    <xsd:enumeration value="Wire2 - NCPA Projects Agreements - NCPA Project Agreement"/>
                    <xsd:enumeration value="Wire2 - NCPA Projects Agreements - NCPA Project Agreements"/>
                    <xsd:enumeration value="Wire2 - News - Press Release"/>
                    <xsd:enumeration value="Wire2 - News - SANS Newsletter"/>
                    <xsd:enumeration value="Wire2 - Official Logos - Official NCPA  Member logos"/>
                    <xsd:enumeration value="Wire2 - Operations Reports - Geo Steamfield Report"/>
                    <xsd:enumeration value="Wire2 - Operations Reports - GHG Summary Report"/>
                    <xsd:enumeration value="Wire2 - Operations Reports - Hydro Daily Report"/>
                    <xsd:enumeration value="Wire2 - Operations Reports - Operations Report"/>
                    <xsd:enumeration value="Wire2 - Operations Reports - Operations Reports"/>
                    <xsd:enumeration value="Wire2 - Policies and Procedures - Agency Policy/Procedure"/>
                    <xsd:enumeration value="Wire2 - Policies and Procedures - Approved Procedure"/>
                    <xsd:enumeration value="Wire2 - Policies and Procedures - Emergency Response Procedure"/>
                    <xsd:enumeration value="Wire2 - Policies and Procedures - Personnel Policy"/>
                    <xsd:enumeration value="Wire2 - Policies and Procedures - PM Procedure"/>
                    <xsd:enumeration value="Wire2 - Policies and Procedures - Technology Policy/Procedure"/>
                    <xsd:enumeration value="Wire2 - Program - LR Affairs Program Agreement"/>
                    <xsd:enumeration value="Wire2 - Salary - Salary Compensation Schedule"/>
                    <xsd:enumeration value="Wire2 - Services - Commission Approved Services Agreement"/>
                    <xsd:enumeration value="Wire2 - Services - Cost Sharing Agreement"/>
                    <xsd:enumeration value="Wire2 - Services - Services Agreement"/>
                    <xsd:enumeration value="Wire2 - Settlements - Annual Settlement"/>
                    <xsd:enumeration value="Wire2 - Stock Photos - Stock Photo"/>
                    <xsd:enumeration value="Wire2 - Training - Billing Training Material"/>
                    <xsd:enumeration value="Wire2 - Training - Commercial Compliance Training"/>
                    <xsd:enumeration value="Wire2 - Training - Ethics training"/>
                    <xsd:enumeration value="Wire2 - Training - Internal Training Materials"/>
                    <xsd:enumeration value="Wire2 - Training - Training Material"/>
                    <xsd:enumeration value="Wire2 - Training - Training Materials  User Guides"/>
                    <xsd:enumeration value="Wire2 - Training - Training/ Reference Document"/>
                    <xsd:enumeration value="Wire2 - Vendor Agreements - Commission Approved Vendor Agreement"/>
                    <xsd:enumeration value="Wire2 - Vendor Agreements - Non Disclosure Agreement"/>
                    <xsd:enumeration value="Wire2 - Vendor Agreements - Vendor Agreement"/>
                    <xsd:enumeration value="Wire2 - Working Groups - Working Group Meeting Document"/>
                  </xsd:restriction>
                </xsd:simpleType>
              </xsd:element>
            </xsd:sequence>
          </xsd:extension>
        </xsd:complexContent>
      </xsd:complexType>
    </xsd:element>
    <xsd:element name="LastPublishingDate" ma:index="27" nillable="true" ma:displayName="Last Publishing Date" ma:internalName="LastPublishingDate">
      <xsd:simpleType>
        <xsd:restriction base="dms:DateTime"/>
      </xsd:simpleType>
    </xsd:element>
    <xsd:element name="SharedWithUsers" ma:index="2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2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3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ortDescription xmlns="1ea36f58-26a4-42cb-b893-1f8833769e84">Facilities Committee Planning and Operational Update.</ShortDescription>
    <a1448269b7864608b3145534873faa16 xmlns="1ea36f58-26a4-42cb-b893-1f8833769e84">
      <Terms xmlns="http://schemas.microsoft.com/office/infopath/2007/PartnerControls">
        <TermInfo xmlns="http://schemas.microsoft.com/office/infopath/2007/PartnerControls">
          <TermName xmlns="http://schemas.microsoft.com/office/infopath/2007/PartnerControls">Brown Act Committee</TermName>
          <TermId xmlns="http://schemas.microsoft.com/office/infopath/2007/PartnerControls">5fd7760f-8346-4751-9c77-6c6c21cf47f8</TermId>
        </TermInfo>
      </Terms>
    </a1448269b7864608b3145534873faa16>
    <TaxCatchAll xmlns="1ea36f58-26a4-42cb-b893-1f8833769e84">
      <Value>20</Value>
      <Value>19</Value>
      <Value>21</Value>
    </TaxCatchAll>
    <LastPublishingDate xmlns="1717d404-9bd2-4458-b4de-04e5105e3024" xsi:nil="true"/>
    <PublishingDestinations xmlns="1717d404-9bd2-4458-b4de-04e5105e3024"/>
    <NERCStandard xmlns="1ea36f58-26a4-42cb-b893-1f8833769e84">(None)</NERCStandard>
    <DivisionName xmlns="1ea36f58-26a4-42cb-b893-1f8833769e84">Power Management</DivisionName>
    <CommitteeName xmlns="1ea36f58-26a4-42cb-b893-1f8833769e84">Facilities</CommitteeName>
    <DepartmentName xmlns="1ea36f58-26a4-42cb-b893-1f8833769e84">Power Management Administration</DepartmentName>
    <ItemNo xmlns="1ea36f58-26a4-42cb-b893-1f8833769e84">12</ItemNo>
    <c92ae04461da4269853cbff4af86fd1e xmlns="1ea36f58-26a4-42cb-b893-1f8833769e84">
      <Terms xmlns="http://schemas.microsoft.com/office/infopath/2007/PartnerControls">
        <TermInfo xmlns="http://schemas.microsoft.com/office/infopath/2007/PartnerControls">
          <TermName xmlns="http://schemas.microsoft.com/office/infopath/2007/PartnerControls">Public</TermName>
          <TermId xmlns="http://schemas.microsoft.com/office/infopath/2007/PartnerControls">f179c223-285e-4edb-96ad-b6f06d27a4af</TermId>
        </TermInfo>
      </Terms>
    </c92ae04461da4269853cbff4af86fd1e>
    <NERCRequirement xmlns="1ea36f58-26a4-42cb-b893-1f8833769e84">(None)</NERCRequirement>
    <CommissionCategory xmlns="1ea36f58-26a4-42cb-b893-1f8833769e84">(None)</CommissionCategory>
    <c902dccf9dc746d4857ea7b0e5fe4d00 xmlns="1ea36f58-26a4-42cb-b893-1f8833769e84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39d56c7f-155d-4eef-ad5b-0fb0407ad880</TermId>
        </TermInfo>
      </Terms>
    </c902dccf9dc746d4857ea7b0e5fe4d00>
    <MeetingDate xmlns="1ea36f58-26a4-42cb-b893-1f8833769e84">2019-03-06T08:00:00+00:00</MeetingDate>
    <Evidence xmlns="1ea36f58-26a4-42cb-b893-1f8833769e84">(None)</Evidence>
    <_dlc_DocId xmlns="1717d404-9bd2-4458-b4de-04e5105e3024">SVEEP5JM5VJQ-1687252709-2188</_dlc_DocId>
    <_dlc_DocIdUrl xmlns="1717d404-9bd2-4458-b4de-04e5105e3024">
      <Url>http://teamsites/dept/pm/_layouts/15/DocIdRedir.aspx?ID=SVEEP5JM5VJQ-1687252709-2188</Url>
      <Description>SVEEP5JM5VJQ-1687252709-2188</Description>
    </_dlc_DocIdUrl>
  </documentManagement>
</p:properties>
</file>

<file path=customXml/itemProps1.xml><?xml version="1.0" encoding="utf-8"?>
<ds:datastoreItem xmlns:ds="http://schemas.openxmlformats.org/officeDocument/2006/customXml" ds:itemID="{DBE4B56E-A9FA-40A9-9F2F-07D08743212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522FF20-1BE5-4267-99CC-E289ECE2DBEF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B2BF38EC-B4B3-4B0B-ADF0-2D44004EB41A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A5BBE930-066F-4213-BE4D-5A0E2213D6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a36f58-26a4-42cb-b893-1f8833769e84"/>
    <ds:schemaRef ds:uri="1717d404-9bd2-4458-b4de-04e5105e30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CF844B79-9FDF-4508-A0CC-44CE4437FAC0}">
  <ds:schemaRefs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  <ds:schemaRef ds:uri="http://purl.org/dc/terms/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1717d404-9bd2-4458-b4de-04e5105e3024"/>
    <ds:schemaRef ds:uri="1ea36f58-26a4-42cb-b893-1f8833769e8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14050</TotalTime>
  <Words>8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Franklin Gothic Demi</vt:lpstr>
      <vt:lpstr>Times New Roman</vt:lpstr>
      <vt:lpstr>Trebuchet MS</vt:lpstr>
      <vt:lpstr>Wingdings 3</vt:lpstr>
      <vt:lpstr>Facet</vt:lpstr>
      <vt:lpstr>PowerPoint Presentation</vt:lpstr>
    </vt:vector>
  </TitlesOfParts>
  <Company>NCPA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and Operations Update</dc:title>
  <dc:creator>Tony Zimmer</dc:creator>
  <cp:lastModifiedBy>Cindy Sauers</cp:lastModifiedBy>
  <cp:revision>209</cp:revision>
  <cp:lastPrinted>2019-01-15T18:23:47Z</cp:lastPrinted>
  <dcterms:created xsi:type="dcterms:W3CDTF">2019-01-09T20:42:53Z</dcterms:created>
  <dcterms:modified xsi:type="dcterms:W3CDTF">2023-02-02T17:54:37Z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0x0101000734CA646575B1448E3720F53DF7BD5200329443AF5A36F549A2FBC269A197AB48009CE83F2B11951B43B54EB7AD984197D6</vt:lpwstr>
  </property>
  <property fmtid="{D5CDD505-2E9C-101B-9397-08002B2CF9AE}" pid="3" name="Year">
    <vt:lpwstr>39;#2019|59ea3e29-8f15-49ca-a9cf-c0403bf80fe0</vt:lpwstr>
  </property>
  <property fmtid="{D5CDD505-2E9C-101B-9397-08002B2CF9AE}" pid="4" name="RecordType">
    <vt:lpwstr>19;#Brown Act Committee|5fd7760f-8346-4751-9c77-6c6c21cf47f8</vt:lpwstr>
  </property>
  <property fmtid="{D5CDD505-2E9C-101B-9397-08002B2CF9AE}" pid="5" name="EventName">
    <vt:lpwstr>14;#Strategic Issues Conference|99cf8f41-bca7-4bae-afa0-2421706d5b6b</vt:lpwstr>
  </property>
  <property fmtid="{D5CDD505-2E9C-101B-9397-08002B2CF9AE}" pid="6" name="_dlc_DocIdItemGuid">
    <vt:lpwstr>fdf41fa4-b560-418f-9829-8aab402b5613</vt:lpwstr>
  </property>
  <property fmtid="{D5CDD505-2E9C-101B-9397-08002B2CF9AE}" pid="7" name="MeetingType">
    <vt:lpwstr>20;#Public|f179c223-285e-4edb-96ad-b6f06d27a4af</vt:lpwstr>
  </property>
  <property fmtid="{D5CDD505-2E9C-101B-9397-08002B2CF9AE}" pid="8" name="DocumentType">
    <vt:lpwstr>21;#Presentation|39d56c7f-155d-4eef-ad5b-0fb0407ad880</vt:lpwstr>
  </property>
</Properties>
</file>